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46083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084" name="Arc 1028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60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60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6087" name="Rectangle 103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46088" name="Rectangle 103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089" name="Rectangle 103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45059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0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06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F0C298B-618F-419C-AA6F-75BAF770E20A}" type="datetimeFigureOut">
              <a:rPr lang="ru-RU" smtClean="0"/>
              <a:t>10.11.2009</a:t>
            </a:fld>
            <a:endParaRPr 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3734C2-FE51-4498-B694-5BAA11366364}" type="slidenum">
              <a:rPr lang="ru-RU" smtClean="0"/>
              <a:t>‹#›</a:t>
            </a:fld>
            <a:endParaRPr lang="ru-RU"/>
          </a:p>
        </p:txBody>
      </p:sp>
      <p:sp>
        <p:nvSpPr>
          <p:cNvPr id="4506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428596" y="1214422"/>
            <a:ext cx="8129590" cy="2786082"/>
          </a:xfrm>
        </p:spPr>
        <p:txBody>
          <a:bodyPr/>
          <a:lstStyle/>
          <a:p>
            <a:r>
              <a:rPr lang="ru-RU" sz="5400" b="1" i="1" dirty="0" smtClean="0">
                <a:latin typeface="Calibri" pitchFamily="34" charset="0"/>
              </a:rPr>
              <a:t>Задания в  тестовой форме  с выбором одного правильного ответа</a:t>
            </a:r>
            <a:endParaRPr lang="ru-RU" sz="5400" b="1" i="1" dirty="0">
              <a:latin typeface="Calibri" pitchFamily="34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428596" y="4857760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i="1" dirty="0" smtClean="0">
                <a:latin typeface="Calibri" pitchFamily="34" charset="0"/>
              </a:rPr>
              <a:t>ГМО учителей начальных классов </a:t>
            </a:r>
          </a:p>
          <a:p>
            <a:pPr>
              <a:spcBef>
                <a:spcPts val="0"/>
              </a:spcBef>
            </a:pPr>
            <a:r>
              <a:rPr lang="ru-RU" i="1" dirty="0" smtClean="0">
                <a:latin typeface="Calibri" pitchFamily="34" charset="0"/>
              </a:rPr>
              <a:t>ноябрь 2009</a:t>
            </a:r>
            <a:endParaRPr lang="ru-RU" i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609600"/>
            <a:ext cx="8501122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u="sng" dirty="0"/>
              <a:t>Принцип кумуляции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4. НЕСЪЕДОБНЫМИ ГРИБАМИ ЯВЛЯЮТСЯ: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1) мухомор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2) мухомор и сморчок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3) мухомор, сморчок и сыроежка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u="sng" dirty="0"/>
              <a:t>Принцип сочетания</a:t>
            </a:r>
          </a:p>
          <a:p>
            <a:pPr>
              <a:buFont typeface="Wingdings" pitchFamily="2" charset="2"/>
              <a:buNone/>
            </a:pPr>
            <a:r>
              <a:rPr lang="ru-RU" sz="2800" i="1" u="sng" dirty="0" smtClean="0"/>
              <a:t>парами:</a:t>
            </a:r>
          </a:p>
          <a:p>
            <a:pPr>
              <a:buFont typeface="Wingdings" pitchFamily="2" charset="2"/>
              <a:buNone/>
            </a:pPr>
            <a:endParaRPr lang="ru-RU" sz="2800" i="1" u="sng" dirty="0"/>
          </a:p>
          <a:p>
            <a:pPr>
              <a:buFont typeface="Wingdings" pitchFamily="2" charset="2"/>
              <a:buNone/>
            </a:pPr>
            <a:r>
              <a:rPr lang="ru-RU" dirty="0"/>
              <a:t>5. САМОСТОЯТЕЛЬНЫМИ ЧАСТЯМИ РЕЧИ ЯВЛЯЮТСЯ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1) местоимения и наречия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2) союзы и предлоги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u="sng" dirty="0"/>
              <a:t>Принцип сочетания</a:t>
            </a:r>
          </a:p>
          <a:p>
            <a:pPr>
              <a:buFont typeface="Wingdings" pitchFamily="2" charset="2"/>
              <a:buNone/>
            </a:pPr>
            <a:r>
              <a:rPr lang="ru-RU" sz="2400" i="1" u="sng" dirty="0"/>
              <a:t>Одно слово с несколькими другими:</a:t>
            </a:r>
          </a:p>
          <a:p>
            <a:pPr>
              <a:buFont typeface="Wingdings" pitchFamily="2" charset="2"/>
              <a:buNone/>
            </a:pPr>
            <a:endParaRPr lang="ru-RU" sz="2400" i="1" u="sng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6. СЛУЖЕБНЫМИ ЧАСТЯМИ РЕЧИ ЯВЛЯЮТСЯ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1) союзы, местоимения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2) союзы, глаголы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3) союзы, предлоги</a:t>
            </a:r>
          </a:p>
          <a:p>
            <a:pPr>
              <a:buFont typeface="Wingdings" pitchFamily="2" charset="2"/>
              <a:buNone/>
            </a:pPr>
            <a:endParaRPr lang="ru-RU" sz="240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ru-RU" dirty="0" smtClean="0"/>
          </a:p>
          <a:p>
            <a:pPr marL="609600" indent="-609600">
              <a:buFont typeface="Wingdings" pitchFamily="2" charset="2"/>
              <a:buNone/>
            </a:pPr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u="sng" dirty="0"/>
              <a:t>Принцип сочетания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sz="2400" i="1" u="sng" dirty="0"/>
              <a:t>Цепочка слов:</a:t>
            </a:r>
            <a:r>
              <a:rPr lang="ru-RU" dirty="0"/>
              <a:t> </a:t>
            </a:r>
          </a:p>
          <a:p>
            <a:pPr marL="609600" indent="-609600">
              <a:buFont typeface="Wingdings" pitchFamily="2" charset="2"/>
              <a:buNone/>
            </a:pPr>
            <a:endParaRPr lang="ru-RU" dirty="0"/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7. СЛУЖЕБНЫЕ ЧАСТИ РЕЧИ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	1) предлоги, союзы, частицы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	2) частицы, союзы, местоимения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	3) местоимения, частицы, предлоги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u="sng" dirty="0"/>
              <a:t>Принцип </a:t>
            </a:r>
            <a:r>
              <a:rPr lang="ru-RU" u="sng" dirty="0" err="1"/>
              <a:t>градуирования</a:t>
            </a:r>
            <a:endParaRPr lang="ru-RU" u="sng" dirty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8. ОБЪЁМ ТЕЛА ПРИ НАГРЕВАНИИ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	1) уменьшается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	2) не изменяется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	3) увеличивается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разработки содержания для ЗТФ с выбором одного правильного ответа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75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8</a:t>
            </a:r>
            <a:r>
              <a:rPr lang="ru-RU" dirty="0"/>
              <a:t>) </a:t>
            </a:r>
            <a:r>
              <a:rPr lang="ru-RU" u="sng" dirty="0"/>
              <a:t>Принцип импликации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10.</a:t>
            </a:r>
            <a:r>
              <a:rPr lang="ru-RU" dirty="0"/>
              <a:t> </a:t>
            </a:r>
            <a:r>
              <a:rPr lang="ru-RU" sz="2800" dirty="0"/>
              <a:t>ЕСЛИ</a:t>
            </a:r>
            <a:r>
              <a:rPr lang="ru-RU" dirty="0"/>
              <a:t> </a:t>
            </a:r>
            <a:r>
              <a:rPr lang="ru-RU" sz="2800" dirty="0"/>
              <a:t>ЧАСТНОЕ ДВУХ ЧИСЕЛ РАВНО 4, А ДЕЛИМОЕ РАВНО 36, ТО ДЕЛИТЕЛЬ РАВЕН 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1) 9			3) 40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2) 32			4) 144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6048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b="1" i="1" dirty="0">
                <a:latin typeface="Calibri" pitchFamily="34" charset="0"/>
              </a:rPr>
              <a:t>Схема оценивания ЗТФ с выбором одного правильного ответа:</a:t>
            </a:r>
          </a:p>
          <a:p>
            <a:pPr>
              <a:buFont typeface="Wingdings" pitchFamily="2" charset="2"/>
              <a:buNone/>
            </a:pPr>
            <a:r>
              <a:rPr lang="ru-RU" sz="2000" dirty="0"/>
              <a:t>1 балл – за каждый правильный ответ</a:t>
            </a:r>
          </a:p>
          <a:p>
            <a:pPr>
              <a:buFont typeface="Wingdings" pitchFamily="2" charset="2"/>
              <a:buNone/>
            </a:pPr>
            <a:r>
              <a:rPr lang="ru-RU" sz="2000" dirty="0"/>
              <a:t>0 баллов – за неправильный ответ или отсутствие ответа (лишний вариант ответа засчитывается за ошибку)</a:t>
            </a:r>
          </a:p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sz="2800" b="1" i="1" dirty="0">
                <a:latin typeface="Calibri" pitchFamily="34" charset="0"/>
              </a:rPr>
              <a:t>Сферы применения ЗТФ с выбором одного правильного ответа:</a:t>
            </a:r>
          </a:p>
          <a:p>
            <a:r>
              <a:rPr lang="ru-RU" sz="2000" dirty="0"/>
              <a:t>применяются для всех видов контроля </a:t>
            </a:r>
            <a:r>
              <a:rPr lang="ru-RU" sz="2000" dirty="0" err="1"/>
              <a:t>фактуальных</a:t>
            </a:r>
            <a:r>
              <a:rPr lang="ru-RU" sz="2000" dirty="0"/>
              <a:t> и классификационных знаний разных областей </a:t>
            </a:r>
          </a:p>
          <a:p>
            <a:r>
              <a:rPr lang="ru-RU" sz="2000" dirty="0"/>
              <a:t>применяются для самоконтроля</a:t>
            </a:r>
          </a:p>
          <a:p>
            <a:r>
              <a:rPr lang="ru-RU" sz="2000" dirty="0"/>
              <a:t>на этапе знакомства с заданиями в тестовой форме</a:t>
            </a:r>
          </a:p>
          <a:p>
            <a:endParaRPr lang="ru-RU" sz="1800" dirty="0"/>
          </a:p>
          <a:p>
            <a:pPr>
              <a:buFont typeface="Wingdings" pitchFamily="2" charset="2"/>
              <a:buNone/>
            </a:pPr>
            <a:endParaRPr lang="ru-RU" sz="1800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>
                <a:latin typeface="Calibri" pitchFamily="34" charset="0"/>
              </a:rPr>
              <a:t>Особенности заданий в тестовой форме (ЗТФ)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соответствие </a:t>
            </a:r>
            <a:r>
              <a:rPr lang="ru-RU" dirty="0"/>
              <a:t>цели;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краткость</a:t>
            </a:r>
            <a:r>
              <a:rPr lang="ru-RU" dirty="0"/>
              <a:t>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технологичность</a:t>
            </a:r>
            <a:r>
              <a:rPr lang="ru-RU" dirty="0"/>
              <a:t>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логическая </a:t>
            </a:r>
            <a:r>
              <a:rPr lang="ru-RU" dirty="0"/>
              <a:t>форма высказывания;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соответствие </a:t>
            </a:r>
            <a:r>
              <a:rPr lang="ru-RU" dirty="0"/>
              <a:t>инструкции выбранной форме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определённость </a:t>
            </a:r>
            <a:r>
              <a:rPr lang="ru-RU" dirty="0"/>
              <a:t>места для ответов;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одинаковость </a:t>
            </a:r>
            <a:r>
              <a:rPr lang="ru-RU" dirty="0"/>
              <a:t>правил оценки ответов.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Основные формы ЗТФ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1. Задания с выбором одного или нескольких правильных ответов </a:t>
            </a:r>
            <a:endParaRPr lang="ru-RU" sz="20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/>
              <a:t>1.1 ЗТФ с выбором одного правильного ответа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/>
              <a:t>1.2 ЗТФ с выбором нескольких правильных ответов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1800" dirty="0"/>
              <a:t>1.3 ЗТФ с выбором наиболее правильного ответа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ru-RU" sz="20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2. Задания открытой формы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3. Задания на установление соответствия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/>
              <a:t>4. Задания на установление правильной последовательности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Calibri" pitchFamily="34" charset="0"/>
              </a:rPr>
              <a:t>Задания с выбором одного правильного ответа</a:t>
            </a:r>
            <a:endParaRPr lang="ru-RU" sz="4000" b="1" i="1" dirty="0">
              <a:latin typeface="Calibri" pitchFamily="34" charset="0"/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idx="1"/>
          </p:nvPr>
        </p:nvSpPr>
        <p:spPr>
          <a:xfrm>
            <a:off x="250825" y="1600200"/>
            <a:ext cx="8435975" cy="5068888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u="sng" dirty="0" smtClean="0"/>
              <a:t>Элементы </a:t>
            </a:r>
            <a:r>
              <a:rPr lang="ru-RU" sz="2400" u="sng" dirty="0"/>
              <a:t>композиции ЗТФ с выбором одного правильного </a:t>
            </a:r>
            <a:r>
              <a:rPr lang="ru-RU" sz="2400" u="sng" dirty="0" smtClean="0"/>
              <a:t>ответа:</a:t>
            </a:r>
          </a:p>
          <a:p>
            <a:pPr>
              <a:buFont typeface="Wingdings" pitchFamily="2" charset="2"/>
              <a:buNone/>
            </a:pPr>
            <a:endParaRPr lang="ru-RU" sz="2400" i="1" dirty="0"/>
          </a:p>
          <a:p>
            <a:pPr>
              <a:buFont typeface="Wingdings" pitchFamily="2" charset="2"/>
              <a:buNone/>
            </a:pPr>
            <a:r>
              <a:rPr lang="ru-RU" sz="2400" i="1" dirty="0"/>
              <a:t>Обвести кружком номер правильного ответа:</a:t>
            </a:r>
          </a:p>
          <a:p>
            <a:endParaRPr lang="ru-RU" sz="2400" i="1" dirty="0"/>
          </a:p>
          <a:p>
            <a:pPr>
              <a:buFont typeface="Wingdings" pitchFamily="2" charset="2"/>
              <a:buNone/>
            </a:pPr>
            <a:r>
              <a:rPr lang="ru-RU" sz="2800" dirty="0"/>
              <a:t>1. БУКВА «И» ПРОПУЩЕНА В СЛОВЕ: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1) св…</a:t>
            </a:r>
            <a:r>
              <a:rPr lang="ru-RU" sz="2800" dirty="0" err="1"/>
              <a:t>ча</a:t>
            </a:r>
            <a:r>
              <a:rPr lang="ru-RU" sz="2800" dirty="0"/>
              <a:t>		3) п…сок</a:t>
            </a:r>
          </a:p>
          <a:p>
            <a:pPr>
              <a:buFont typeface="Wingdings" pitchFamily="2" charset="2"/>
              <a:buNone/>
            </a:pPr>
            <a:r>
              <a:rPr lang="ru-RU" sz="2800" dirty="0"/>
              <a:t>		2) уж…</a:t>
            </a:r>
            <a:r>
              <a:rPr lang="ru-RU" sz="2800" dirty="0" err="1"/>
              <a:t>н</a:t>
            </a:r>
            <a:r>
              <a:rPr lang="ru-RU" sz="2800" dirty="0"/>
              <a:t>		4) учит…ль</a:t>
            </a:r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6572264" y="2071678"/>
            <a:ext cx="1905000" cy="914400"/>
          </a:xfrm>
          <a:prstGeom prst="wedgeEllipseCallout">
            <a:avLst>
              <a:gd name="adj1" fmla="val -47000"/>
              <a:gd name="adj2" fmla="val 63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1600" b="1"/>
              <a:t>Инструкция</a:t>
            </a:r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6643702" y="3286124"/>
            <a:ext cx="2209800" cy="914400"/>
          </a:xfrm>
          <a:prstGeom prst="wedgeEllipseCallout">
            <a:avLst>
              <a:gd name="adj1" fmla="val -31537"/>
              <a:gd name="adj2" fmla="val 6145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1400" b="1" dirty="0"/>
              <a:t>Формулировка</a:t>
            </a:r>
            <a:r>
              <a:rPr lang="ru-RU" sz="1600" b="1" dirty="0"/>
              <a:t> ЗТФ</a:t>
            </a:r>
          </a:p>
          <a:p>
            <a:pPr algn="ctr"/>
            <a:endParaRPr lang="ru-RU" b="1" dirty="0"/>
          </a:p>
        </p:txBody>
      </p:sp>
      <p:sp>
        <p:nvSpPr>
          <p:cNvPr id="67592" name="Oval 8"/>
          <p:cNvSpPr>
            <a:spLocks noChangeArrowheads="1"/>
          </p:cNvSpPr>
          <p:nvPr/>
        </p:nvSpPr>
        <p:spPr bwMode="auto">
          <a:xfrm>
            <a:off x="468313" y="5589588"/>
            <a:ext cx="2057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Правильный</a:t>
            </a:r>
          </a:p>
          <a:p>
            <a:pPr algn="ctr"/>
            <a:r>
              <a:rPr lang="ru-RU" b="1"/>
              <a:t>ответ</a:t>
            </a:r>
          </a:p>
        </p:txBody>
      </p:sp>
      <p:sp>
        <p:nvSpPr>
          <p:cNvPr id="67593" name="Oval 9"/>
          <p:cNvSpPr>
            <a:spLocks noChangeArrowheads="1"/>
          </p:cNvSpPr>
          <p:nvPr/>
        </p:nvSpPr>
        <p:spPr bwMode="auto">
          <a:xfrm>
            <a:off x="6588125" y="5516563"/>
            <a:ext cx="2057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/>
              <a:t>Дистракторы</a:t>
            </a: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>
            <a:off x="1908175" y="5157788"/>
            <a:ext cx="71438" cy="4318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>
            <a:off x="2700338" y="4652963"/>
            <a:ext cx="3887787" cy="14398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>
            <a:off x="5724525" y="5146675"/>
            <a:ext cx="1008063" cy="6477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>
            <a:off x="5508625" y="4652963"/>
            <a:ext cx="1511300" cy="9366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357166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latin typeface="Calibri" pitchFamily="34" charset="0"/>
              </a:rPr>
              <a:t>Задания с выбором одного правильного ответа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800" u="sng"/>
              <a:t>Обязательные элементы: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FFFF00"/>
                </a:solidFill>
              </a:rPr>
              <a:t>Инструкция</a:t>
            </a:r>
            <a:r>
              <a:rPr lang="ru-RU" sz="2400"/>
              <a:t>: </a:t>
            </a:r>
            <a:r>
              <a:rPr lang="ru-RU" sz="2400" i="1"/>
              <a:t>Обвести кружком номер правильного ответа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К серии ЗТФ одной формы пишется одна инструкция.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FFFF00"/>
                </a:solidFill>
              </a:rPr>
              <a:t>Формулировка задания</a:t>
            </a:r>
            <a:r>
              <a:rPr lang="ru-RU" sz="2400"/>
              <a:t> пишется большими буквами, в утвердительной форме. Должна быть доступной, краткой, логически определённой.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solidFill>
                  <a:srgbClr val="FFFF00"/>
                </a:solidFill>
              </a:rPr>
              <a:t>Варианты ответов</a:t>
            </a:r>
            <a:r>
              <a:rPr lang="ru-RU" sz="2400"/>
              <a:t> обозначаются цифрами. Один ответ является правильным, все остальные – дистракторы.Дистракторы должны быть максимально похожи на правильный ответ.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85728"/>
            <a:ext cx="8715436" cy="1143000"/>
          </a:xfrm>
        </p:spPr>
        <p:txBody>
          <a:bodyPr>
            <a:normAutofit fontScale="90000"/>
          </a:bodyPr>
          <a:lstStyle/>
          <a:p>
            <a:r>
              <a:rPr lang="ru-RU" sz="4000" b="1" i="1" dirty="0">
                <a:latin typeface="Calibri" pitchFamily="34" charset="0"/>
              </a:rPr>
              <a:t>Формулирование ЗТФ с выбором правильного ответа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07413" cy="4530725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400" b="1" u="sng">
                <a:solidFill>
                  <a:srgbClr val="FFFF00"/>
                </a:solidFill>
              </a:rPr>
              <a:t>Формулировки заданий, разработанных в рамках подходов А. Н. Майорова, М. Б. Челышковой и др.</a:t>
            </a:r>
          </a:p>
          <a:p>
            <a:pPr>
              <a:buFont typeface="Wingdings" pitchFamily="2" charset="2"/>
              <a:buNone/>
            </a:pPr>
            <a:endParaRPr lang="ru-RU" sz="2400" b="1" u="sng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b="1"/>
              <a:t>В каком слове букв больше, чем звуков?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Выбери слово, в котором букв больше, чем звуков.</a:t>
            </a:r>
          </a:p>
          <a:p>
            <a:pPr>
              <a:buFont typeface="Wingdings" pitchFamily="2" charset="2"/>
              <a:buNone/>
            </a:pPr>
            <a:endParaRPr lang="ru-RU" sz="2400" b="1"/>
          </a:p>
          <a:p>
            <a:pPr>
              <a:buFont typeface="Wingdings" pitchFamily="2" charset="2"/>
              <a:buNone/>
            </a:pPr>
            <a:endParaRPr lang="ru-RU" sz="2400" b="1" u="sng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b="1" u="sng">
                <a:solidFill>
                  <a:srgbClr val="FFFF00"/>
                </a:solidFill>
              </a:rPr>
              <a:t>Формулировка ЗТФ в рамках подхода В.С.Аванесова</a:t>
            </a:r>
          </a:p>
          <a:p>
            <a:pPr>
              <a:buFont typeface="Wingdings" pitchFamily="2" charset="2"/>
              <a:buNone/>
            </a:pPr>
            <a:endParaRPr lang="ru-RU" sz="2400" b="1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sz="2400" b="1"/>
              <a:t>БУКВ БОЛЬШЕ,ЧЕМ ЗВУКОВ,В СЛОВЕ</a:t>
            </a: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>
            <a:off x="539750" y="4171950"/>
            <a:ext cx="81359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arenR"/>
            </a:pPr>
            <a:endParaRPr lang="ru-RU" dirty="0" smtClean="0"/>
          </a:p>
          <a:p>
            <a:pPr marL="609600" indent="-609600">
              <a:buNone/>
            </a:pPr>
            <a:r>
              <a:rPr lang="ru-RU" dirty="0" smtClean="0"/>
              <a:t>1)  </a:t>
            </a:r>
            <a:r>
              <a:rPr lang="ru-RU" u="sng" dirty="0" smtClean="0"/>
              <a:t>Принцип </a:t>
            </a:r>
            <a:r>
              <a:rPr lang="ru-RU" u="sng" dirty="0"/>
              <a:t>противоречия</a:t>
            </a:r>
          </a:p>
          <a:p>
            <a:pPr marL="609600" indent="-609600">
              <a:buFont typeface="Wingdings" pitchFamily="2" charset="2"/>
              <a:buNone/>
            </a:pPr>
            <a:endParaRPr lang="ru-RU" dirty="0"/>
          </a:p>
          <a:p>
            <a:pPr marL="609600" indent="-609600">
              <a:buFont typeface="Wingdings" pitchFamily="2" charset="2"/>
              <a:buNone/>
            </a:pPr>
            <a:r>
              <a:rPr lang="ru-RU" sz="2400" i="1" dirty="0"/>
              <a:t>Обвести кружком номер правильного ответа: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i="1" dirty="0"/>
              <a:t>1. </a:t>
            </a:r>
            <a:r>
              <a:rPr lang="ru-RU" sz="2800" dirty="0"/>
              <a:t>МЕСТОИМЕНИЕ К САМОСТОЯТЕЛЬНЫМ ЧАСТЯМ РЕЧИ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		1) относится</a:t>
            </a:r>
          </a:p>
          <a:p>
            <a:pPr marL="609600" indent="-609600">
              <a:buFont typeface="Wingdings" pitchFamily="2" charset="2"/>
              <a:buNone/>
            </a:pPr>
            <a:r>
              <a:rPr lang="ru-RU" dirty="0"/>
              <a:t>		2) не относится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609600"/>
            <a:ext cx="8429684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u="sng" dirty="0"/>
              <a:t>Принцип противоположности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2. ПРОДОЛЖИТЕЛЬНОСТЬ ДНЯ ЗИМОЙ ПО СРАВНЕНИЮ С ЛЕТОМ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	1) уменьшается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	2) увеличивается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i="1" dirty="0">
                <a:latin typeface="Calibri" pitchFamily="34" charset="0"/>
              </a:rPr>
              <a:t>Принципы подбора вариантов ответов для ЗТФ с выбором одного правильного ответа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  <a:p>
            <a:pPr>
              <a:buFont typeface="Wingdings" pitchFamily="2" charset="2"/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u="sng" dirty="0"/>
              <a:t>Принцип однородности</a:t>
            </a:r>
          </a:p>
          <a:p>
            <a:pPr>
              <a:buFont typeface="Wingdings" pitchFamily="2" charset="2"/>
              <a:buNone/>
            </a:pPr>
            <a:endParaRPr lang="ru-RU" dirty="0"/>
          </a:p>
          <a:p>
            <a:pPr>
              <a:buFont typeface="Wingdings" pitchFamily="2" charset="2"/>
              <a:buNone/>
            </a:pPr>
            <a:r>
              <a:rPr lang="ru-RU" dirty="0"/>
              <a:t>3.  «Ь» пропущен в слове: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1) ключ…		3) калач…</a:t>
            </a:r>
          </a:p>
          <a:p>
            <a:pPr>
              <a:buFont typeface="Wingdings" pitchFamily="2" charset="2"/>
              <a:buNone/>
            </a:pPr>
            <a:r>
              <a:rPr lang="ru-RU" dirty="0"/>
              <a:t>		2) </a:t>
            </a:r>
            <a:r>
              <a:rPr lang="ru-RU" dirty="0" err="1"/>
              <a:t>печ</a:t>
            </a:r>
            <a:r>
              <a:rPr lang="ru-RU" dirty="0"/>
              <a:t>…		4) силач…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иний обелис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иний обелиск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Синий обелиск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ий обелиск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ий обелиск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иний обелиск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иний обелиск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 и НО подходы</Template>
  <TotalTime>18</TotalTime>
  <Words>546</Words>
  <Application>Microsoft Office PowerPoint</Application>
  <PresentationFormat>Экран (4:3)</PresentationFormat>
  <Paragraphs>132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Синий обелиск</vt:lpstr>
      <vt:lpstr>Задания в  тестовой форме  с выбором одного правильного ответа</vt:lpstr>
      <vt:lpstr>Особенности заданий в тестовой форме (ЗТФ)</vt:lpstr>
      <vt:lpstr>Основные формы ЗТФ</vt:lpstr>
      <vt:lpstr>Задания с выбором одного правильного ответа</vt:lpstr>
      <vt:lpstr>Задания с выбором одного правильного ответа</vt:lpstr>
      <vt:lpstr>Формулирование ЗТФ с выбором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подбора вариантов ответов для ЗТФ с выбором одного правильного ответа</vt:lpstr>
      <vt:lpstr>Принципы разработки содержания для ЗТФ с выбором одного правильного ответа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в  тестовой форме  с выбором одного правильного ответа</dc:title>
  <dc:creator>Admin</dc:creator>
  <cp:lastModifiedBy>Admin</cp:lastModifiedBy>
  <cp:revision>2</cp:revision>
  <dcterms:created xsi:type="dcterms:W3CDTF">2009-11-10T12:04:45Z</dcterms:created>
  <dcterms:modified xsi:type="dcterms:W3CDTF">2009-11-10T12:23:31Z</dcterms:modified>
</cp:coreProperties>
</file>