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2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26"/>
          <p:cNvGrpSpPr>
            <a:grpSpLocks/>
          </p:cNvGrpSpPr>
          <p:nvPr/>
        </p:nvGrpSpPr>
        <p:grpSpPr bwMode="auto">
          <a:xfrm>
            <a:off x="-1035050" y="1552575"/>
            <a:ext cx="10179050" cy="5305425"/>
            <a:chOff x="-652" y="978"/>
            <a:chExt cx="6412" cy="3342"/>
          </a:xfrm>
        </p:grpSpPr>
        <p:sp>
          <p:nvSpPr>
            <p:cNvPr id="46083" name="Freeform 1027"/>
            <p:cNvSpPr>
              <a:spLocks/>
            </p:cNvSpPr>
            <p:nvPr/>
          </p:nvSpPr>
          <p:spPr bwMode="auto">
            <a:xfrm>
              <a:off x="2061" y="1707"/>
              <a:ext cx="3699" cy="2613"/>
            </a:xfrm>
            <a:custGeom>
              <a:avLst/>
              <a:gdLst/>
              <a:ahLst/>
              <a:cxnLst>
                <a:cxn ang="0">
                  <a:pos x="1523" y="2611"/>
                </a:cxn>
                <a:cxn ang="0">
                  <a:pos x="3698" y="2612"/>
                </a:cxn>
                <a:cxn ang="0">
                  <a:pos x="3698" y="2228"/>
                </a:cxn>
                <a:cxn ang="0">
                  <a:pos x="0" y="0"/>
                </a:cxn>
                <a:cxn ang="0">
                  <a:pos x="160" y="118"/>
                </a:cxn>
                <a:cxn ang="0">
                  <a:pos x="292" y="219"/>
                </a:cxn>
                <a:cxn ang="0">
                  <a:pos x="441" y="347"/>
                </a:cxn>
                <a:cxn ang="0">
                  <a:pos x="585" y="482"/>
                </a:cxn>
                <a:cxn ang="0">
                  <a:pos x="796" y="711"/>
                </a:cxn>
                <a:cxn ang="0">
                  <a:pos x="983" y="955"/>
                </a:cxn>
                <a:cxn ang="0">
                  <a:pos x="1119" y="1168"/>
                </a:cxn>
                <a:cxn ang="0">
                  <a:pos x="1238" y="1388"/>
                </a:cxn>
                <a:cxn ang="0">
                  <a:pos x="1331" y="1608"/>
                </a:cxn>
                <a:cxn ang="0">
                  <a:pos x="1400" y="1809"/>
                </a:cxn>
                <a:cxn ang="0">
                  <a:pos x="1447" y="1979"/>
                </a:cxn>
                <a:cxn ang="0">
                  <a:pos x="1490" y="2190"/>
                </a:cxn>
                <a:cxn ang="0">
                  <a:pos x="1511" y="2374"/>
                </a:cxn>
                <a:cxn ang="0">
                  <a:pos x="1523" y="2611"/>
                </a:cxn>
              </a:cxnLst>
              <a:rect l="0" t="0" r="r" b="b"/>
              <a:pathLst>
                <a:path w="3699" h="2613">
                  <a:moveTo>
                    <a:pt x="1523" y="2611"/>
                  </a:moveTo>
                  <a:lnTo>
                    <a:pt x="3698" y="2612"/>
                  </a:lnTo>
                  <a:lnTo>
                    <a:pt x="3698" y="2228"/>
                  </a:lnTo>
                  <a:lnTo>
                    <a:pt x="0" y="0"/>
                  </a:lnTo>
                  <a:lnTo>
                    <a:pt x="160" y="118"/>
                  </a:lnTo>
                  <a:lnTo>
                    <a:pt x="292" y="219"/>
                  </a:lnTo>
                  <a:lnTo>
                    <a:pt x="441" y="347"/>
                  </a:lnTo>
                  <a:lnTo>
                    <a:pt x="585" y="482"/>
                  </a:lnTo>
                  <a:lnTo>
                    <a:pt x="796" y="711"/>
                  </a:lnTo>
                  <a:lnTo>
                    <a:pt x="983" y="955"/>
                  </a:lnTo>
                  <a:lnTo>
                    <a:pt x="1119" y="1168"/>
                  </a:lnTo>
                  <a:lnTo>
                    <a:pt x="1238" y="1388"/>
                  </a:lnTo>
                  <a:lnTo>
                    <a:pt x="1331" y="1608"/>
                  </a:lnTo>
                  <a:lnTo>
                    <a:pt x="1400" y="1809"/>
                  </a:lnTo>
                  <a:lnTo>
                    <a:pt x="1447" y="1979"/>
                  </a:lnTo>
                  <a:lnTo>
                    <a:pt x="1490" y="2190"/>
                  </a:lnTo>
                  <a:lnTo>
                    <a:pt x="1511" y="2374"/>
                  </a:lnTo>
                  <a:lnTo>
                    <a:pt x="1523" y="2611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6084" name="Arc 1028"/>
            <p:cNvSpPr>
              <a:spLocks/>
            </p:cNvSpPr>
            <p:nvPr/>
          </p:nvSpPr>
          <p:spPr bwMode="auto">
            <a:xfrm>
              <a:off x="-652" y="978"/>
              <a:ext cx="4237" cy="3342"/>
            </a:xfrm>
            <a:custGeom>
              <a:avLst/>
              <a:gdLst>
                <a:gd name="G0" fmla="+- 0 0 0"/>
                <a:gd name="G1" fmla="+- 21231 0 0"/>
                <a:gd name="G2" fmla="+- 21600 0 0"/>
                <a:gd name="T0" fmla="*/ 3977 w 21600"/>
                <a:gd name="T1" fmla="*/ 0 h 21231"/>
                <a:gd name="T2" fmla="*/ 21600 w 21600"/>
                <a:gd name="T3" fmla="*/ 21231 h 21231"/>
                <a:gd name="T4" fmla="*/ 0 w 21600"/>
                <a:gd name="T5" fmla="*/ 21231 h 212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231" fill="none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</a:path>
                <a:path w="21600" h="21231" stroke="0" extrusionOk="0">
                  <a:moveTo>
                    <a:pt x="3976" y="0"/>
                  </a:moveTo>
                  <a:cubicBezTo>
                    <a:pt x="14194" y="1914"/>
                    <a:pt x="21600" y="10835"/>
                    <a:pt x="21600" y="21231"/>
                  </a:cubicBezTo>
                  <a:lnTo>
                    <a:pt x="0" y="21231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6085" name="Rectangle 1029"/>
          <p:cNvSpPr>
            <a:spLocks noGrp="1" noChangeArrowheads="1"/>
          </p:cNvSpPr>
          <p:nvPr>
            <p:ph type="ctrTitle" sz="quarter"/>
          </p:nvPr>
        </p:nvSpPr>
        <p:spPr>
          <a:xfrm>
            <a:off x="1293813" y="762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6086" name="Rectangle 10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429000"/>
            <a:ext cx="6400800" cy="1752600"/>
          </a:xfrm>
        </p:spPr>
        <p:txBody>
          <a:bodyPr lIns="92075" tIns="46038" rIns="92075" bIns="46038"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6087" name="Rectangle 103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EF0C298B-618F-419C-AA6F-75BAF770E20A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46088" name="Rectangle 103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6089" name="Rectangle 103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C3734C2-FE51-4498-B694-5BAA11366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0C298B-618F-419C-AA6F-75BAF770E20A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734C2-FE51-4498-B694-5BAA11366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0C298B-618F-419C-AA6F-75BAF770E20A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734C2-FE51-4498-B694-5BAA11366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0C298B-618F-419C-AA6F-75BAF770E20A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734C2-FE51-4498-B694-5BAA11366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0C298B-618F-419C-AA6F-75BAF770E20A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734C2-FE51-4498-B694-5BAA11366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0C298B-618F-419C-AA6F-75BAF770E20A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734C2-FE51-4498-B694-5BAA11366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0C298B-618F-419C-AA6F-75BAF770E20A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734C2-FE51-4498-B694-5BAA11366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0C298B-618F-419C-AA6F-75BAF770E20A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734C2-FE51-4498-B694-5BAA11366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0C298B-618F-419C-AA6F-75BAF770E20A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734C2-FE51-4498-B694-5BAA11366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0C298B-618F-419C-AA6F-75BAF770E20A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734C2-FE51-4498-B694-5BAA11366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F0C298B-618F-419C-AA6F-75BAF770E20A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3734C2-FE51-4498-B694-5BAA1136636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1588"/>
            <a:ext cx="9132888" cy="6845300"/>
            <a:chOff x="0" y="1"/>
            <a:chExt cx="5753" cy="4312"/>
          </a:xfrm>
        </p:grpSpPr>
        <p:sp>
          <p:nvSpPr>
            <p:cNvPr id="45059" name="Freeform 3"/>
            <p:cNvSpPr>
              <a:spLocks/>
            </p:cNvSpPr>
            <p:nvPr/>
          </p:nvSpPr>
          <p:spPr bwMode="auto">
            <a:xfrm>
              <a:off x="3394" y="999"/>
              <a:ext cx="2359" cy="3314"/>
            </a:xfrm>
            <a:custGeom>
              <a:avLst/>
              <a:gdLst/>
              <a:ahLst/>
              <a:cxnLst>
                <a:cxn ang="0">
                  <a:pos x="1905" y="3312"/>
                </a:cxn>
                <a:cxn ang="0">
                  <a:pos x="2358" y="3313"/>
                </a:cxn>
                <a:cxn ang="0">
                  <a:pos x="2358" y="1437"/>
                </a:cxn>
                <a:cxn ang="0">
                  <a:pos x="0" y="0"/>
                </a:cxn>
                <a:cxn ang="0">
                  <a:pos x="201" y="150"/>
                </a:cxn>
                <a:cxn ang="0">
                  <a:pos x="366" y="279"/>
                </a:cxn>
                <a:cxn ang="0">
                  <a:pos x="552" y="441"/>
                </a:cxn>
                <a:cxn ang="0">
                  <a:pos x="732" y="612"/>
                </a:cxn>
                <a:cxn ang="0">
                  <a:pos x="996" y="903"/>
                </a:cxn>
                <a:cxn ang="0">
                  <a:pos x="1230" y="1212"/>
                </a:cxn>
                <a:cxn ang="0">
                  <a:pos x="1400" y="1482"/>
                </a:cxn>
                <a:cxn ang="0">
                  <a:pos x="1548" y="1761"/>
                </a:cxn>
                <a:cxn ang="0">
                  <a:pos x="1665" y="2040"/>
                </a:cxn>
                <a:cxn ang="0">
                  <a:pos x="1751" y="2295"/>
                </a:cxn>
                <a:cxn ang="0">
                  <a:pos x="1809" y="2511"/>
                </a:cxn>
                <a:cxn ang="0">
                  <a:pos x="1863" y="2778"/>
                </a:cxn>
                <a:cxn ang="0">
                  <a:pos x="1890" y="3012"/>
                </a:cxn>
                <a:cxn ang="0">
                  <a:pos x="1905" y="3312"/>
                </a:cxn>
              </a:cxnLst>
              <a:rect l="0" t="0" r="r" b="b"/>
              <a:pathLst>
                <a:path w="2359" h="3314">
                  <a:moveTo>
                    <a:pt x="1905" y="3312"/>
                  </a:moveTo>
                  <a:lnTo>
                    <a:pt x="2358" y="3313"/>
                  </a:lnTo>
                  <a:lnTo>
                    <a:pt x="2358" y="1437"/>
                  </a:lnTo>
                  <a:lnTo>
                    <a:pt x="0" y="0"/>
                  </a:lnTo>
                  <a:lnTo>
                    <a:pt x="201" y="150"/>
                  </a:lnTo>
                  <a:lnTo>
                    <a:pt x="366" y="279"/>
                  </a:lnTo>
                  <a:lnTo>
                    <a:pt x="552" y="441"/>
                  </a:lnTo>
                  <a:lnTo>
                    <a:pt x="732" y="612"/>
                  </a:lnTo>
                  <a:lnTo>
                    <a:pt x="996" y="903"/>
                  </a:lnTo>
                  <a:lnTo>
                    <a:pt x="1230" y="1212"/>
                  </a:lnTo>
                  <a:lnTo>
                    <a:pt x="1400" y="1482"/>
                  </a:lnTo>
                  <a:lnTo>
                    <a:pt x="1548" y="1761"/>
                  </a:lnTo>
                  <a:lnTo>
                    <a:pt x="1665" y="2040"/>
                  </a:lnTo>
                  <a:lnTo>
                    <a:pt x="1751" y="2295"/>
                  </a:lnTo>
                  <a:lnTo>
                    <a:pt x="1809" y="2511"/>
                  </a:lnTo>
                  <a:lnTo>
                    <a:pt x="1863" y="2778"/>
                  </a:lnTo>
                  <a:lnTo>
                    <a:pt x="1890" y="3012"/>
                  </a:lnTo>
                  <a:lnTo>
                    <a:pt x="1905" y="3312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46275"/>
                    <a:invGamma/>
                  </a:schemeClr>
                </a:gs>
                <a:gs pos="100000">
                  <a:schemeClr val="accent2"/>
                </a:gs>
              </a:gsLst>
              <a:lin ang="0" scaled="1"/>
            </a:gradFill>
            <a:ln w="9525" cap="rnd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5060" name="Arc 4"/>
            <p:cNvSpPr>
              <a:spLocks/>
            </p:cNvSpPr>
            <p:nvPr/>
          </p:nvSpPr>
          <p:spPr bwMode="auto">
            <a:xfrm>
              <a:off x="0" y="1"/>
              <a:ext cx="5298" cy="4312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12700" cap="rnd">
              <a:solidFill>
                <a:schemeClr val="accent2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506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F0C298B-618F-419C-AA6F-75BAF770E20A}" type="datetimeFigureOut">
              <a:rPr lang="ru-RU" smtClean="0"/>
              <a:t>10.11.2009</a:t>
            </a:fld>
            <a:endParaRPr lang="ru-RU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506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3734C2-FE51-4498-B694-5BAA11366364}" type="slidenum">
              <a:rPr lang="ru-RU" smtClean="0"/>
              <a:t>‹#›</a:t>
            </a:fld>
            <a:endParaRPr lang="ru-RU"/>
          </a:p>
        </p:txBody>
      </p:sp>
      <p:sp>
        <p:nvSpPr>
          <p:cNvPr id="45065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9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428596" y="1214422"/>
            <a:ext cx="8129590" cy="2786082"/>
          </a:xfrm>
        </p:spPr>
        <p:txBody>
          <a:bodyPr/>
          <a:lstStyle/>
          <a:p>
            <a:r>
              <a:rPr lang="ru-RU" sz="5400" b="1" i="1" dirty="0" smtClean="0">
                <a:latin typeface="Calibri" pitchFamily="34" charset="0"/>
              </a:rPr>
              <a:t>Задания в  тестовой форме  с выбором одного правильного ответа</a:t>
            </a:r>
            <a:endParaRPr lang="ru-RU" sz="5400" b="1" i="1" dirty="0">
              <a:latin typeface="Calibri" pitchFamily="34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428596" y="4857760"/>
            <a:ext cx="6400800" cy="1752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ru-RU" i="1" dirty="0" smtClean="0">
                <a:latin typeface="Calibri" pitchFamily="34" charset="0"/>
              </a:rPr>
              <a:t>ГМО учителей начальных классов </a:t>
            </a:r>
          </a:p>
          <a:p>
            <a:pPr>
              <a:spcBef>
                <a:spcPts val="0"/>
              </a:spcBef>
            </a:pPr>
            <a:r>
              <a:rPr lang="ru-RU" i="1" dirty="0" smtClean="0">
                <a:latin typeface="Calibri" pitchFamily="34" charset="0"/>
              </a:rPr>
              <a:t>ноябрь 2009</a:t>
            </a:r>
            <a:endParaRPr lang="ru-RU" i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609600"/>
            <a:ext cx="8501122" cy="1143000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latin typeface="Calibri" pitchFamily="34" charset="0"/>
              </a:rPr>
              <a:t>Принципы подбора вариантов ответов для ЗТФ с выбором одного правильного ответа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4</a:t>
            </a:r>
            <a:r>
              <a:rPr lang="ru-RU" dirty="0"/>
              <a:t>) </a:t>
            </a:r>
            <a:r>
              <a:rPr lang="ru-RU" u="sng" dirty="0"/>
              <a:t>Принцип кумуляции</a:t>
            </a:r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/>
              <a:t>4. НЕСЪЕДОБНЫМИ ГРИБАМИ ЯВЛЯЮТСЯ: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		1) мухомор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		2) мухомор и сморчок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		3) мухомор, сморчок и сыроежка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>
                <a:latin typeface="Calibri" pitchFamily="34" charset="0"/>
              </a:rPr>
              <a:t>Принципы подбора вариантов ответов для ЗТФ с выбором одного правильного ответа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u="sng" dirty="0"/>
              <a:t>Принцип сочетания</a:t>
            </a:r>
          </a:p>
          <a:p>
            <a:pPr>
              <a:buFont typeface="Wingdings" pitchFamily="2" charset="2"/>
              <a:buNone/>
            </a:pPr>
            <a:r>
              <a:rPr lang="ru-RU" sz="2800" i="1" u="sng" dirty="0" smtClean="0"/>
              <a:t>парами:</a:t>
            </a:r>
          </a:p>
          <a:p>
            <a:pPr>
              <a:buFont typeface="Wingdings" pitchFamily="2" charset="2"/>
              <a:buNone/>
            </a:pPr>
            <a:endParaRPr lang="ru-RU" sz="2800" i="1" u="sng" dirty="0"/>
          </a:p>
          <a:p>
            <a:pPr>
              <a:buFont typeface="Wingdings" pitchFamily="2" charset="2"/>
              <a:buNone/>
            </a:pPr>
            <a:r>
              <a:rPr lang="ru-RU" dirty="0"/>
              <a:t>5. САМОСТОЯТЕЛЬНЫМИ ЧАСТЯМИ РЕЧИ ЯВЛЯЮТСЯ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		1) местоимения и наречия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		2) союзы и предлоги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>
                <a:latin typeface="Calibri" pitchFamily="34" charset="0"/>
              </a:rPr>
              <a:t>Принципы подбора вариантов ответов для ЗТФ с выбором одного правильного ответа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u="sng" dirty="0"/>
              <a:t>Принцип сочетания</a:t>
            </a:r>
          </a:p>
          <a:p>
            <a:pPr>
              <a:buFont typeface="Wingdings" pitchFamily="2" charset="2"/>
              <a:buNone/>
            </a:pPr>
            <a:r>
              <a:rPr lang="ru-RU" sz="2400" i="1" u="sng" dirty="0"/>
              <a:t>Одно слово с несколькими другими:</a:t>
            </a:r>
          </a:p>
          <a:p>
            <a:pPr>
              <a:buFont typeface="Wingdings" pitchFamily="2" charset="2"/>
              <a:buNone/>
            </a:pPr>
            <a:endParaRPr lang="ru-RU" sz="2400" i="1" u="sng" dirty="0"/>
          </a:p>
          <a:p>
            <a:pPr>
              <a:buFont typeface="Wingdings" pitchFamily="2" charset="2"/>
              <a:buNone/>
            </a:pPr>
            <a:r>
              <a:rPr lang="ru-RU" sz="2800" dirty="0"/>
              <a:t>6. СЛУЖЕБНЫМИ ЧАСТЯМИ РЕЧИ ЯВЛЯЮТСЯ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		1) союзы, местоимения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		2) союзы, глаголы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		3) союзы, предлоги</a:t>
            </a:r>
          </a:p>
          <a:p>
            <a:pPr>
              <a:buFont typeface="Wingdings" pitchFamily="2" charset="2"/>
              <a:buNone/>
            </a:pPr>
            <a:endParaRPr lang="ru-RU" sz="24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>
                <a:latin typeface="Calibri" pitchFamily="34" charset="0"/>
              </a:rPr>
              <a:t>Принципы подбора вариантов ответов для ЗТФ с выбором одного правильного ответа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30725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endParaRPr lang="ru-RU" dirty="0" smtClean="0"/>
          </a:p>
          <a:p>
            <a:pPr marL="609600" indent="-609600">
              <a:buFont typeface="Wingdings" pitchFamily="2" charset="2"/>
              <a:buNone/>
            </a:pPr>
            <a:r>
              <a:rPr lang="ru-RU" dirty="0" smtClean="0"/>
              <a:t>5</a:t>
            </a:r>
            <a:r>
              <a:rPr lang="ru-RU" dirty="0"/>
              <a:t>) </a:t>
            </a:r>
            <a:r>
              <a:rPr lang="ru-RU" u="sng" dirty="0"/>
              <a:t>Принцип сочетания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2400" i="1" u="sng" dirty="0"/>
              <a:t>Цепочка слов:</a:t>
            </a:r>
            <a:r>
              <a:rPr lang="ru-RU" dirty="0"/>
              <a:t> </a:t>
            </a:r>
          </a:p>
          <a:p>
            <a:pPr marL="609600" indent="-609600">
              <a:buFont typeface="Wingdings" pitchFamily="2" charset="2"/>
              <a:buNone/>
            </a:pPr>
            <a:endParaRPr lang="ru-RU" dirty="0"/>
          </a:p>
          <a:p>
            <a:pPr marL="609600" indent="-609600">
              <a:buFont typeface="Wingdings" pitchFamily="2" charset="2"/>
              <a:buNone/>
            </a:pPr>
            <a:r>
              <a:rPr lang="ru-RU" dirty="0"/>
              <a:t>7. СЛУЖЕБНЫЕ ЧАСТИ РЕЧИ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dirty="0"/>
              <a:t>	1) предлоги, союзы, частицы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dirty="0"/>
              <a:t>	2) частицы, союзы, местоимения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dirty="0"/>
              <a:t>	3) местоимения, частицы, предлоги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>
                <a:latin typeface="Calibri" pitchFamily="34" charset="0"/>
              </a:rPr>
              <a:t>Принципы подбора вариантов ответов для ЗТФ с выбором одного правильного ответа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844675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6</a:t>
            </a:r>
            <a:r>
              <a:rPr lang="ru-RU" dirty="0"/>
              <a:t>) </a:t>
            </a:r>
            <a:r>
              <a:rPr lang="ru-RU" u="sng" dirty="0"/>
              <a:t>Принцип </a:t>
            </a:r>
            <a:r>
              <a:rPr lang="ru-RU" u="sng" dirty="0" err="1"/>
              <a:t>градуирования</a:t>
            </a:r>
            <a:endParaRPr lang="ru-RU" u="sng" dirty="0"/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/>
              <a:t>8. ОБЪЁМ ТЕЛА ПРИ НАГРЕВАНИИ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			1) уменьшается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			2) не изменяется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			3) увеличивается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>
                <a:latin typeface="Calibri" pitchFamily="34" charset="0"/>
              </a:rPr>
              <a:t>Принципы разработки содержания для ЗТФ с выбором одного правильного ответа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773238"/>
            <a:ext cx="8229600" cy="47513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8</a:t>
            </a:r>
            <a:r>
              <a:rPr lang="ru-RU" dirty="0"/>
              <a:t>) </a:t>
            </a:r>
            <a:r>
              <a:rPr lang="ru-RU" u="sng" dirty="0"/>
              <a:t>Принцип импликации</a:t>
            </a:r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sz="2800" dirty="0"/>
              <a:t>10.</a:t>
            </a:r>
            <a:r>
              <a:rPr lang="ru-RU" dirty="0"/>
              <a:t> </a:t>
            </a:r>
            <a:r>
              <a:rPr lang="ru-RU" sz="2800" dirty="0"/>
              <a:t>ЕСЛИ</a:t>
            </a:r>
            <a:r>
              <a:rPr lang="ru-RU" dirty="0"/>
              <a:t> </a:t>
            </a:r>
            <a:r>
              <a:rPr lang="ru-RU" sz="2800" dirty="0"/>
              <a:t>ЧАСТНОЕ ДВУХ ЧИСЕЛ РАВНО 4, А ДЕЛИМОЕ РАВНО 36, ТО ДЕЛИТЕЛЬ РАВЕН 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		1) 9			3) 40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		2) 32			4) 144</a:t>
            </a: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333375"/>
            <a:ext cx="8229600" cy="60483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 i="1" dirty="0">
                <a:latin typeface="Calibri" pitchFamily="34" charset="0"/>
              </a:rPr>
              <a:t>Схема оценивания ЗТФ с выбором одного правильного ответа:</a:t>
            </a:r>
          </a:p>
          <a:p>
            <a:pPr>
              <a:buFont typeface="Wingdings" pitchFamily="2" charset="2"/>
              <a:buNone/>
            </a:pPr>
            <a:r>
              <a:rPr lang="ru-RU" sz="2000" dirty="0"/>
              <a:t>1 балл – за каждый правильный ответ</a:t>
            </a:r>
          </a:p>
          <a:p>
            <a:pPr>
              <a:buFont typeface="Wingdings" pitchFamily="2" charset="2"/>
              <a:buNone/>
            </a:pPr>
            <a:r>
              <a:rPr lang="ru-RU" sz="2000" dirty="0"/>
              <a:t>0 баллов – за неправильный ответ или отсутствие ответа (лишний вариант ответа засчитывается за ошибку)</a:t>
            </a:r>
          </a:p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sz="2800" b="1" i="1" dirty="0">
                <a:latin typeface="Calibri" pitchFamily="34" charset="0"/>
              </a:rPr>
              <a:t>Сферы применения ЗТФ с выбором одного правильного ответа:</a:t>
            </a:r>
          </a:p>
          <a:p>
            <a:r>
              <a:rPr lang="ru-RU" sz="2000" dirty="0"/>
              <a:t>применяются для всех видов контроля </a:t>
            </a:r>
            <a:r>
              <a:rPr lang="ru-RU" sz="2000" dirty="0" err="1"/>
              <a:t>фактуальных</a:t>
            </a:r>
            <a:r>
              <a:rPr lang="ru-RU" sz="2000" dirty="0"/>
              <a:t> и классификационных знаний разных областей </a:t>
            </a:r>
          </a:p>
          <a:p>
            <a:r>
              <a:rPr lang="ru-RU" sz="2000" dirty="0"/>
              <a:t>применяются для самоконтроля</a:t>
            </a:r>
          </a:p>
          <a:p>
            <a:r>
              <a:rPr lang="ru-RU" sz="2000" dirty="0"/>
              <a:t>на этапе знакомства с заданиями в тестовой форме</a:t>
            </a:r>
          </a:p>
          <a:p>
            <a:endParaRPr lang="ru-RU" sz="1800" dirty="0"/>
          </a:p>
          <a:p>
            <a:pPr>
              <a:buFont typeface="Wingdings" pitchFamily="2" charset="2"/>
              <a:buNone/>
            </a:pPr>
            <a:endParaRPr lang="ru-RU" sz="1800" dirty="0"/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i="1" dirty="0">
                <a:latin typeface="Calibri" pitchFamily="34" charset="0"/>
              </a:rPr>
              <a:t>Особенности заданий в тестовой форме (ЗТФ)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dirty="0" smtClean="0"/>
              <a:t>соответствие </a:t>
            </a:r>
            <a:r>
              <a:rPr lang="ru-RU" dirty="0"/>
              <a:t>цели;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краткость</a:t>
            </a:r>
            <a:r>
              <a:rPr lang="ru-RU" dirty="0"/>
              <a:t>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технологичность</a:t>
            </a:r>
            <a:r>
              <a:rPr lang="ru-RU" dirty="0"/>
              <a:t>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логическая </a:t>
            </a:r>
            <a:r>
              <a:rPr lang="ru-RU" dirty="0"/>
              <a:t>форма высказывания;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соответствие </a:t>
            </a:r>
            <a:r>
              <a:rPr lang="ru-RU" dirty="0"/>
              <a:t>инструкции выбранной форме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определённость </a:t>
            </a:r>
            <a:r>
              <a:rPr lang="ru-RU" dirty="0"/>
              <a:t>места для ответов;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одинаковость </a:t>
            </a:r>
            <a:r>
              <a:rPr lang="ru-RU" dirty="0"/>
              <a:t>правил оценки ответов.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/>
              <a:t>Основные формы ЗТФ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1. Задания с выбором одного или нескольких правильных ответов </a:t>
            </a:r>
            <a:endParaRPr lang="ru-RU" sz="20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/>
              <a:t>1.1 ЗТФ с выбором одного правильного ответа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/>
              <a:t>1.2 ЗТФ с выбором нескольких правильных ответов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1800" dirty="0"/>
              <a:t>1.3 ЗТФ с выбором наиболее правильного ответа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ru-RU" sz="2000" dirty="0"/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2. Задания открытой формы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3. Задания на установление соответствия 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r>
              <a:rPr lang="ru-RU" sz="2800" dirty="0"/>
              <a:t>4. Задания на установление правильной последовательности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None/>
            </a:pP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214282" y="285728"/>
            <a:ext cx="8643998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>
                <a:latin typeface="Calibri" pitchFamily="34" charset="0"/>
              </a:rPr>
              <a:t>Задания с выбором одного правильного ответа</a:t>
            </a:r>
            <a:endParaRPr lang="ru-RU" sz="4000" b="1" i="1" dirty="0">
              <a:latin typeface="Calibri" pitchFamily="34" charset="0"/>
            </a:endParaRPr>
          </a:p>
        </p:txBody>
      </p:sp>
      <p:sp>
        <p:nvSpPr>
          <p:cNvPr id="67589" name="Rectangle 5"/>
          <p:cNvSpPr>
            <a:spLocks noGrp="1" noChangeArrowheads="1"/>
          </p:cNvSpPr>
          <p:nvPr>
            <p:ph idx="1"/>
          </p:nvPr>
        </p:nvSpPr>
        <p:spPr>
          <a:xfrm>
            <a:off x="250825" y="1600200"/>
            <a:ext cx="8435975" cy="5068888"/>
          </a:xfrm>
          <a:noFill/>
          <a:ln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u="sng" dirty="0" smtClean="0"/>
              <a:t>Элементы </a:t>
            </a:r>
            <a:r>
              <a:rPr lang="ru-RU" sz="2400" u="sng" dirty="0"/>
              <a:t>композиции ЗТФ с выбором одного правильного </a:t>
            </a:r>
            <a:r>
              <a:rPr lang="ru-RU" sz="2400" u="sng" dirty="0" smtClean="0"/>
              <a:t>ответа:</a:t>
            </a:r>
          </a:p>
          <a:p>
            <a:pPr>
              <a:buFont typeface="Wingdings" pitchFamily="2" charset="2"/>
              <a:buNone/>
            </a:pPr>
            <a:endParaRPr lang="ru-RU" sz="2400" i="1" dirty="0"/>
          </a:p>
          <a:p>
            <a:pPr>
              <a:buFont typeface="Wingdings" pitchFamily="2" charset="2"/>
              <a:buNone/>
            </a:pPr>
            <a:r>
              <a:rPr lang="ru-RU" sz="2400" i="1" dirty="0"/>
              <a:t>Обвести кружком номер правильного ответа:</a:t>
            </a:r>
          </a:p>
          <a:p>
            <a:endParaRPr lang="ru-RU" sz="2400" i="1" dirty="0"/>
          </a:p>
          <a:p>
            <a:pPr>
              <a:buFont typeface="Wingdings" pitchFamily="2" charset="2"/>
              <a:buNone/>
            </a:pPr>
            <a:r>
              <a:rPr lang="ru-RU" sz="2800" dirty="0"/>
              <a:t>1. БУКВА «И» ПРОПУЩЕНА В СЛОВЕ: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		1) св…</a:t>
            </a:r>
            <a:r>
              <a:rPr lang="ru-RU" sz="2800" dirty="0" err="1"/>
              <a:t>ча</a:t>
            </a:r>
            <a:r>
              <a:rPr lang="ru-RU" sz="2800" dirty="0"/>
              <a:t>		3) п…сок</a:t>
            </a:r>
          </a:p>
          <a:p>
            <a:pPr>
              <a:buFont typeface="Wingdings" pitchFamily="2" charset="2"/>
              <a:buNone/>
            </a:pPr>
            <a:r>
              <a:rPr lang="ru-RU" sz="2800" dirty="0"/>
              <a:t>		2) уж…</a:t>
            </a:r>
            <a:r>
              <a:rPr lang="ru-RU" sz="2800" dirty="0" err="1"/>
              <a:t>н</a:t>
            </a:r>
            <a:r>
              <a:rPr lang="ru-RU" sz="2800" dirty="0"/>
              <a:t>		4) учит…ль</a:t>
            </a:r>
          </a:p>
        </p:txBody>
      </p:sp>
      <p:sp>
        <p:nvSpPr>
          <p:cNvPr id="67590" name="AutoShape 6"/>
          <p:cNvSpPr>
            <a:spLocks noChangeArrowheads="1"/>
          </p:cNvSpPr>
          <p:nvPr/>
        </p:nvSpPr>
        <p:spPr bwMode="auto">
          <a:xfrm>
            <a:off x="6572264" y="2071678"/>
            <a:ext cx="1905000" cy="914400"/>
          </a:xfrm>
          <a:prstGeom prst="wedgeEllipseCallout">
            <a:avLst>
              <a:gd name="adj1" fmla="val -47000"/>
              <a:gd name="adj2" fmla="val 6337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1600" b="1"/>
              <a:t>Инструкция</a:t>
            </a:r>
          </a:p>
        </p:txBody>
      </p:sp>
      <p:sp>
        <p:nvSpPr>
          <p:cNvPr id="67591" name="AutoShape 7"/>
          <p:cNvSpPr>
            <a:spLocks noChangeArrowheads="1"/>
          </p:cNvSpPr>
          <p:nvPr/>
        </p:nvSpPr>
        <p:spPr bwMode="auto">
          <a:xfrm>
            <a:off x="6643702" y="3286124"/>
            <a:ext cx="2209800" cy="914400"/>
          </a:xfrm>
          <a:prstGeom prst="wedgeEllipseCallout">
            <a:avLst>
              <a:gd name="adj1" fmla="val -31537"/>
              <a:gd name="adj2" fmla="val 614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ru-RU" sz="1400" b="1" dirty="0"/>
              <a:t>Формулировка</a:t>
            </a:r>
            <a:r>
              <a:rPr lang="ru-RU" sz="1600" b="1" dirty="0"/>
              <a:t> ЗТФ</a:t>
            </a:r>
          </a:p>
          <a:p>
            <a:pPr algn="ctr"/>
            <a:endParaRPr lang="ru-RU" b="1" dirty="0"/>
          </a:p>
        </p:txBody>
      </p:sp>
      <p:sp>
        <p:nvSpPr>
          <p:cNvPr id="67592" name="Oval 8"/>
          <p:cNvSpPr>
            <a:spLocks noChangeArrowheads="1"/>
          </p:cNvSpPr>
          <p:nvPr/>
        </p:nvSpPr>
        <p:spPr bwMode="auto">
          <a:xfrm>
            <a:off x="468313" y="5589588"/>
            <a:ext cx="2057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Правильный</a:t>
            </a:r>
          </a:p>
          <a:p>
            <a:pPr algn="ctr"/>
            <a:r>
              <a:rPr lang="ru-RU" b="1"/>
              <a:t>ответ</a:t>
            </a:r>
          </a:p>
        </p:txBody>
      </p:sp>
      <p:sp>
        <p:nvSpPr>
          <p:cNvPr id="67593" name="Oval 9"/>
          <p:cNvSpPr>
            <a:spLocks noChangeArrowheads="1"/>
          </p:cNvSpPr>
          <p:nvPr/>
        </p:nvSpPr>
        <p:spPr bwMode="auto">
          <a:xfrm>
            <a:off x="6588125" y="5516563"/>
            <a:ext cx="2057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b="1"/>
              <a:t>Дистракторы</a:t>
            </a:r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 flipH="1">
            <a:off x="1908175" y="5157788"/>
            <a:ext cx="71438" cy="4318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595" name="Line 11"/>
          <p:cNvSpPr>
            <a:spLocks noChangeShapeType="1"/>
          </p:cNvSpPr>
          <p:nvPr/>
        </p:nvSpPr>
        <p:spPr bwMode="auto">
          <a:xfrm>
            <a:off x="2700338" y="4652963"/>
            <a:ext cx="3887787" cy="1439862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596" name="Line 12"/>
          <p:cNvSpPr>
            <a:spLocks noChangeShapeType="1"/>
          </p:cNvSpPr>
          <p:nvPr/>
        </p:nvSpPr>
        <p:spPr bwMode="auto">
          <a:xfrm>
            <a:off x="5724525" y="5146675"/>
            <a:ext cx="1008063" cy="64770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7597" name="Line 13"/>
          <p:cNvSpPr>
            <a:spLocks noChangeShapeType="1"/>
          </p:cNvSpPr>
          <p:nvPr/>
        </p:nvSpPr>
        <p:spPr bwMode="auto">
          <a:xfrm>
            <a:off x="5508625" y="4652963"/>
            <a:ext cx="1511300" cy="936625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357166"/>
            <a:ext cx="8429684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latin typeface="Calibri" pitchFamily="34" charset="0"/>
              </a:rPr>
              <a:t>Задания с выбором одного правильного ответа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1800" u="sng"/>
              <a:t>Обязательные элементы: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FFFF00"/>
                </a:solidFill>
              </a:rPr>
              <a:t>Инструкция</a:t>
            </a:r>
            <a:r>
              <a:rPr lang="ru-RU" sz="2400"/>
              <a:t>: </a:t>
            </a:r>
            <a:r>
              <a:rPr lang="ru-RU" sz="2400" i="1"/>
              <a:t>Обвести кружком номер правильного ответа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/>
              <a:t>К серии ЗТФ одной формы пишется одна инструкция.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>
              <a:solidFill>
                <a:srgbClr val="FFFF00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FFFF00"/>
                </a:solidFill>
              </a:rPr>
              <a:t>Формулировка задания</a:t>
            </a:r>
            <a:r>
              <a:rPr lang="ru-RU" sz="2400"/>
              <a:t> пишется большими буквами, в утвердительной форме. Должна быть доступной, краткой, логически определённой.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400"/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>
                <a:solidFill>
                  <a:srgbClr val="FFFF00"/>
                </a:solidFill>
              </a:rPr>
              <a:t>Варианты ответов</a:t>
            </a:r>
            <a:r>
              <a:rPr lang="ru-RU" sz="2400"/>
              <a:t> обозначаются цифрами. Один ответ является правильным, все остальные – дистракторы.Дистракторы должны быть максимально похожи на правильный ответ.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285728"/>
            <a:ext cx="8715436" cy="1143000"/>
          </a:xfrm>
        </p:spPr>
        <p:txBody>
          <a:bodyPr>
            <a:normAutofit fontScale="90000"/>
          </a:bodyPr>
          <a:lstStyle/>
          <a:p>
            <a:r>
              <a:rPr lang="ru-RU" sz="4000" b="1" i="1" dirty="0">
                <a:latin typeface="Calibri" pitchFamily="34" charset="0"/>
              </a:rPr>
              <a:t>Формулирование ЗТФ с выбором правильного ответа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07413" cy="4530725"/>
          </a:xfrm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400" b="1" u="sng">
                <a:solidFill>
                  <a:srgbClr val="FFFF00"/>
                </a:solidFill>
              </a:rPr>
              <a:t>Формулировки заданий, разработанных в рамках подходов А. Н. Майорова, М. Б. Челышковой и др.</a:t>
            </a:r>
          </a:p>
          <a:p>
            <a:pPr>
              <a:buFont typeface="Wingdings" pitchFamily="2" charset="2"/>
              <a:buNone/>
            </a:pPr>
            <a:endParaRPr lang="ru-RU" sz="2400" b="1" u="sng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400" b="1"/>
              <a:t>В каком слове букв больше, чем звуков?</a:t>
            </a:r>
          </a:p>
          <a:p>
            <a:pPr>
              <a:buFont typeface="Wingdings" pitchFamily="2" charset="2"/>
              <a:buNone/>
            </a:pPr>
            <a:r>
              <a:rPr lang="ru-RU" sz="2400" b="1"/>
              <a:t>Выбери слово, в котором букв больше, чем звуков.</a:t>
            </a:r>
          </a:p>
          <a:p>
            <a:pPr>
              <a:buFont typeface="Wingdings" pitchFamily="2" charset="2"/>
              <a:buNone/>
            </a:pPr>
            <a:endParaRPr lang="ru-RU" sz="2400" b="1"/>
          </a:p>
          <a:p>
            <a:pPr>
              <a:buFont typeface="Wingdings" pitchFamily="2" charset="2"/>
              <a:buNone/>
            </a:pPr>
            <a:endParaRPr lang="ru-RU" sz="2400" b="1" u="sng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400" b="1" u="sng">
                <a:solidFill>
                  <a:srgbClr val="FFFF00"/>
                </a:solidFill>
              </a:rPr>
              <a:t>Формулировка ЗТФ в рамках подхода В.С.Аванесова</a:t>
            </a:r>
          </a:p>
          <a:p>
            <a:pPr>
              <a:buFont typeface="Wingdings" pitchFamily="2" charset="2"/>
              <a:buNone/>
            </a:pPr>
            <a:endParaRPr lang="ru-RU" sz="2400" b="1">
              <a:solidFill>
                <a:srgbClr val="FFFF00"/>
              </a:solidFill>
            </a:endParaRPr>
          </a:p>
          <a:p>
            <a:pPr>
              <a:buFont typeface="Wingdings" pitchFamily="2" charset="2"/>
              <a:buNone/>
            </a:pPr>
            <a:r>
              <a:rPr lang="ru-RU" sz="2400" b="1"/>
              <a:t>БУКВ БОЛЬШЕ,ЧЕМ ЗВУКОВ,В СЛОВЕ</a:t>
            </a:r>
          </a:p>
        </p:txBody>
      </p:sp>
      <p:sp>
        <p:nvSpPr>
          <p:cNvPr id="68612" name="Line 4"/>
          <p:cNvSpPr>
            <a:spLocks noChangeShapeType="1"/>
          </p:cNvSpPr>
          <p:nvPr/>
        </p:nvSpPr>
        <p:spPr bwMode="auto">
          <a:xfrm>
            <a:off x="539750" y="4171950"/>
            <a:ext cx="81359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>
                <a:latin typeface="Calibri" pitchFamily="34" charset="0"/>
              </a:rPr>
              <a:t>Принципы подбора вариантов ответов для ЗТФ с выбором одного правильного ответа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3072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arenR"/>
            </a:pPr>
            <a:endParaRPr lang="ru-RU" dirty="0" smtClean="0"/>
          </a:p>
          <a:p>
            <a:pPr marL="609600" indent="-609600">
              <a:buNone/>
            </a:pPr>
            <a:r>
              <a:rPr lang="ru-RU" dirty="0" smtClean="0"/>
              <a:t>1)  </a:t>
            </a:r>
            <a:r>
              <a:rPr lang="ru-RU" u="sng" dirty="0" smtClean="0"/>
              <a:t>Принцип </a:t>
            </a:r>
            <a:r>
              <a:rPr lang="ru-RU" u="sng" dirty="0"/>
              <a:t>противоречия</a:t>
            </a:r>
          </a:p>
          <a:p>
            <a:pPr marL="609600" indent="-609600">
              <a:buFont typeface="Wingdings" pitchFamily="2" charset="2"/>
              <a:buNone/>
            </a:pPr>
            <a:endParaRPr lang="ru-RU" dirty="0"/>
          </a:p>
          <a:p>
            <a:pPr marL="609600" indent="-609600">
              <a:buFont typeface="Wingdings" pitchFamily="2" charset="2"/>
              <a:buNone/>
            </a:pPr>
            <a:r>
              <a:rPr lang="ru-RU" sz="2400" i="1" dirty="0"/>
              <a:t>Обвести кружком номер правильного ответа: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i="1" dirty="0"/>
              <a:t>1. </a:t>
            </a:r>
            <a:r>
              <a:rPr lang="ru-RU" sz="2800" dirty="0"/>
              <a:t>МЕСТОИМЕНИЕ К САМОСТОЯТЕЛЬНЫМ ЧАСТЯМ РЕЧИ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dirty="0"/>
              <a:t>		1) относится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dirty="0"/>
              <a:t>		2) не относится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20" y="609600"/>
            <a:ext cx="8429684" cy="1143000"/>
          </a:xfrm>
        </p:spPr>
        <p:txBody>
          <a:bodyPr>
            <a:normAutofit fontScale="90000"/>
          </a:bodyPr>
          <a:lstStyle/>
          <a:p>
            <a:r>
              <a:rPr lang="ru-RU" sz="3600" b="1" i="1" dirty="0">
                <a:latin typeface="Calibri" pitchFamily="34" charset="0"/>
              </a:rPr>
              <a:t>Принципы подбора вариантов ответов для ЗТФ с выбором одного правильного ответа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2</a:t>
            </a:r>
            <a:r>
              <a:rPr lang="ru-RU" dirty="0"/>
              <a:t>) </a:t>
            </a:r>
            <a:r>
              <a:rPr lang="ru-RU" u="sng" dirty="0"/>
              <a:t>Принцип противоположности</a:t>
            </a:r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/>
              <a:t>2. ПРОДОЛЖИТЕЛЬНОСТЬ ДНЯ ЗИМОЙ ПО СРАВНЕНИЮ С ЛЕТОМ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			1) уменьшается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			2) увеличивается</a:t>
            </a: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i="1" dirty="0">
                <a:latin typeface="Calibri" pitchFamily="34" charset="0"/>
              </a:rPr>
              <a:t>Принципы подбора вариантов ответов для ЗТФ с выбором одного правильного ответа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844675"/>
            <a:ext cx="8229600" cy="45307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ru-RU" dirty="0" smtClean="0"/>
          </a:p>
          <a:p>
            <a:pPr>
              <a:buFont typeface="Wingdings" pitchFamily="2" charset="2"/>
              <a:buNone/>
            </a:pPr>
            <a:r>
              <a:rPr lang="ru-RU" dirty="0" smtClean="0"/>
              <a:t>3</a:t>
            </a:r>
            <a:r>
              <a:rPr lang="ru-RU" dirty="0"/>
              <a:t>) </a:t>
            </a:r>
            <a:r>
              <a:rPr lang="ru-RU" u="sng" dirty="0"/>
              <a:t>Принцип однородности</a:t>
            </a:r>
          </a:p>
          <a:p>
            <a:pPr>
              <a:buFont typeface="Wingdings" pitchFamily="2" charset="2"/>
              <a:buNone/>
            </a:pP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/>
              <a:t>3.  «Ь» пропущен в слове: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		1) ключ…		3) калач…</a:t>
            </a:r>
          </a:p>
          <a:p>
            <a:pPr>
              <a:buFont typeface="Wingdings" pitchFamily="2" charset="2"/>
              <a:buNone/>
            </a:pPr>
            <a:r>
              <a:rPr lang="ru-RU" dirty="0"/>
              <a:t>		2) </a:t>
            </a:r>
            <a:r>
              <a:rPr lang="ru-RU" dirty="0" err="1"/>
              <a:t>печ</a:t>
            </a:r>
            <a:r>
              <a:rPr lang="ru-RU" dirty="0"/>
              <a:t>…		4) силач…</a:t>
            </a:r>
          </a:p>
          <a:p>
            <a:pPr>
              <a:buFont typeface="Wingdings" pitchFamily="2" charset="2"/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иний обелиск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Синий обелиск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Синий обелиск 1">
        <a:dk1>
          <a:srgbClr val="000000"/>
        </a:dk1>
        <a:lt1>
          <a:srgbClr val="FFFFFF"/>
        </a:lt1>
        <a:dk2>
          <a:srgbClr val="0000FF"/>
        </a:dk2>
        <a:lt2>
          <a:srgbClr val="FFCC66"/>
        </a:lt2>
        <a:accent1>
          <a:srgbClr val="00FFFF"/>
        </a:accent1>
        <a:accent2>
          <a:srgbClr val="3366FF"/>
        </a:accent2>
        <a:accent3>
          <a:srgbClr val="AAAAFF"/>
        </a:accent3>
        <a:accent4>
          <a:srgbClr val="DADADA"/>
        </a:accent4>
        <a:accent5>
          <a:srgbClr val="AAFFFF"/>
        </a:accent5>
        <a:accent6>
          <a:srgbClr val="2D5CE7"/>
        </a:accent6>
        <a:hlink>
          <a:srgbClr val="FF0033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ий обелиск 2">
        <a:dk1>
          <a:srgbClr val="000000"/>
        </a:dk1>
        <a:lt1>
          <a:srgbClr val="FFFFFF"/>
        </a:lt1>
        <a:dk2>
          <a:srgbClr val="000000"/>
        </a:dk2>
        <a:lt2>
          <a:srgbClr val="CCECFF"/>
        </a:lt2>
        <a:accent1>
          <a:srgbClr val="6699FF"/>
        </a:accent1>
        <a:accent2>
          <a:srgbClr val="66CCFF"/>
        </a:accent2>
        <a:accent3>
          <a:srgbClr val="FFFFFF"/>
        </a:accent3>
        <a:accent4>
          <a:srgbClr val="000000"/>
        </a:accent4>
        <a:accent5>
          <a:srgbClr val="B8CAFF"/>
        </a:accent5>
        <a:accent6>
          <a:srgbClr val="5CB9E7"/>
        </a:accent6>
        <a:hlink>
          <a:srgbClr val="CC99FF"/>
        </a:hlink>
        <a:folHlink>
          <a:srgbClr val="00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ий обелиск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D4D4D4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иний обелиск 4">
        <a:dk1>
          <a:srgbClr val="000000"/>
        </a:dk1>
        <a:lt1>
          <a:srgbClr val="FFFFFF"/>
        </a:lt1>
        <a:dk2>
          <a:srgbClr val="008080"/>
        </a:dk2>
        <a:lt2>
          <a:srgbClr val="FFCC66"/>
        </a:lt2>
        <a:accent1>
          <a:srgbClr val="0099CC"/>
        </a:accent1>
        <a:accent2>
          <a:srgbClr val="009999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8A8A"/>
        </a:accent6>
        <a:hlink>
          <a:srgbClr val="6600CC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иний обелиск 5">
        <a:dk1>
          <a:srgbClr val="000000"/>
        </a:dk1>
        <a:lt1>
          <a:srgbClr val="FFFFFF"/>
        </a:lt1>
        <a:dk2>
          <a:srgbClr val="993300"/>
        </a:dk2>
        <a:lt2>
          <a:srgbClr val="FFCC66"/>
        </a:lt2>
        <a:accent1>
          <a:srgbClr val="FF6633"/>
        </a:accent1>
        <a:accent2>
          <a:srgbClr val="CC6600"/>
        </a:accent2>
        <a:accent3>
          <a:srgbClr val="CAADAA"/>
        </a:accent3>
        <a:accent4>
          <a:srgbClr val="DADADA"/>
        </a:accent4>
        <a:accent5>
          <a:srgbClr val="FFB8AD"/>
        </a:accent5>
        <a:accent6>
          <a:srgbClr val="B95C00"/>
        </a:accent6>
        <a:hlink>
          <a:srgbClr val="CC0000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КО и НО подходы</Template>
  <TotalTime>18</TotalTime>
  <Words>546</Words>
  <Application>Microsoft Office PowerPoint</Application>
  <PresentationFormat>Экран (4:3)</PresentationFormat>
  <Paragraphs>132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Синий обелиск</vt:lpstr>
      <vt:lpstr>Задания в  тестовой форме  с выбором одного правильного ответа</vt:lpstr>
      <vt:lpstr>Особенности заданий в тестовой форме (ЗТФ)</vt:lpstr>
      <vt:lpstr>Основные формы ЗТФ</vt:lpstr>
      <vt:lpstr>Задания с выбором одного правильного ответа</vt:lpstr>
      <vt:lpstr>Задания с выбором одного правильного ответа</vt:lpstr>
      <vt:lpstr>Формулирование ЗТФ с выбором правильного ответа</vt:lpstr>
      <vt:lpstr>Принципы подбора вариантов ответов для ЗТФ с выбором одного правильного ответа</vt:lpstr>
      <vt:lpstr>Принципы подбора вариантов ответов для ЗТФ с выбором одного правильного ответа</vt:lpstr>
      <vt:lpstr>Принципы подбора вариантов ответов для ЗТФ с выбором одного правильного ответа</vt:lpstr>
      <vt:lpstr>Принципы подбора вариантов ответов для ЗТФ с выбором одного правильного ответа</vt:lpstr>
      <vt:lpstr>Принципы подбора вариантов ответов для ЗТФ с выбором одного правильного ответа</vt:lpstr>
      <vt:lpstr>Принципы подбора вариантов ответов для ЗТФ с выбором одного правильного ответа</vt:lpstr>
      <vt:lpstr>Принципы подбора вариантов ответов для ЗТФ с выбором одного правильного ответа</vt:lpstr>
      <vt:lpstr>Принципы подбора вариантов ответов для ЗТФ с выбором одного правильного ответа</vt:lpstr>
      <vt:lpstr>Принципы разработки содержания для ЗТФ с выбором одного правильного ответа</vt:lpstr>
      <vt:lpstr>Слайд 16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Задания в  тестовой форме  с выбором одного правильного ответа</dc:title>
  <dc:creator>Admin</dc:creator>
  <cp:lastModifiedBy>Admin</cp:lastModifiedBy>
  <cp:revision>2</cp:revision>
  <dcterms:created xsi:type="dcterms:W3CDTF">2009-11-10T12:04:45Z</dcterms:created>
  <dcterms:modified xsi:type="dcterms:W3CDTF">2009-11-10T12:23:31Z</dcterms:modified>
</cp:coreProperties>
</file>