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59" r:id="rId3"/>
    <p:sldId id="266" r:id="rId4"/>
    <p:sldId id="257" r:id="rId5"/>
    <p:sldId id="258" r:id="rId6"/>
    <p:sldId id="260" r:id="rId7"/>
    <p:sldId id="261" r:id="rId8"/>
    <p:sldId id="262" r:id="rId9"/>
    <p:sldId id="263" r:id="rId10"/>
    <p:sldId id="271" r:id="rId11"/>
    <p:sldId id="272" r:id="rId12"/>
    <p:sldId id="267" r:id="rId13"/>
    <p:sldId id="268" r:id="rId14"/>
    <p:sldId id="269" r:id="rId15"/>
    <p:sldId id="270" r:id="rId16"/>
    <p:sldId id="26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3366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325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32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47984-ABF0-4E67-9055-0E76988FD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DEA13-2D5F-4FF7-9AEA-7F36C238F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CC57C-9CC6-40DD-91AA-4952D81B1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BBD5-198E-4895-925F-E89B8F823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B718B-7187-4C01-8F2D-67FA48198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E8D55-3951-40CA-91C9-25BA47DC7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8778E-4E91-44FE-A01F-9F6821A6B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933DB-FCA6-4FC3-8352-438C70FFF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D5AC4-9A94-43A9-B056-E9532058A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B1008-18F1-47FA-9A83-7478B538B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88230-68E2-4AA7-91F6-F893F4C26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522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5222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5223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572DF4B5-BB79-4918-81D2-E3A406102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223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altyestate.ru/upload/iblock/648/648fe4972c6c979dc11dc468d41f3e57.jpg" TargetMode="External"/><Relationship Id="rId2" Type="http://schemas.openxmlformats.org/officeDocument/2006/relationships/hyperlink" Target="http://alternativa-best.ru/foto/palaces_files/apr04_0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industrialreviews.ru/reviews/photos/years/2009/2009-06-14/IMG_0020.JPG" TargetMode="External"/><Relationship Id="rId4" Type="http://schemas.openxmlformats.org/officeDocument/2006/relationships/hyperlink" Target="http://www.riarealty.ru/upload/iblock/fe5/11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524000" y="990600"/>
            <a:ext cx="7239000" cy="2438400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6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Диагностика </a:t>
            </a:r>
            <a:br>
              <a:rPr lang="ru-RU" sz="6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6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воспитательной работе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86200"/>
            <a:ext cx="6400800" cy="17526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defRPr/>
            </a:pPr>
            <a:r>
              <a:rPr lang="ru-RU" sz="2400" b="1" u="sng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Учитель начальных классов</a:t>
            </a:r>
            <a:r>
              <a:rPr lang="ru-RU" sz="2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Кусова Людмила Анатольевна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Категория 1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Стаж: 12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800" b="1" u="sng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Изучение классного коллектива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u="sng" smtClean="0"/>
              <a:t>Проективный рисунок «Что мне нравится в школе, в классе?»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u="sng" smtClean="0"/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u="sng" smtClean="0"/>
              <a:t>Цель:</a:t>
            </a:r>
            <a:r>
              <a:rPr lang="ru-RU" sz="1800" smtClean="0"/>
              <a:t> методика выявляет отношение детей к школе и мотивационную готовность детей к обучению в школе, в классе.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u="sng" smtClean="0"/>
              <a:t>Инструкция: </a:t>
            </a:r>
            <a:r>
              <a:rPr lang="ru-RU" sz="1800" smtClean="0"/>
              <a:t>«Дети, нарисуйте, что вам больше всего нравится в школе, в нашем классе. Рисовать можно все, что хотите. Рисуйте как сможете, оценки ставиться не будут».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u="sng" smtClean="0"/>
              <a:t>Интерпретация:</a:t>
            </a:r>
            <a:r>
              <a:rPr lang="ru-RU" sz="1800" smtClean="0"/>
              <a:t>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1.   Несоответствие теме указывает на: отсутствие школьной мотивации, трудности в детском коллективе, детский негативизм (характерен  для детей с завышенным уровнем притязаний и трудностями приспособления к четкому выполнению школьных требований), неверное истолкование поставленной задачи, ее понимание.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2.   Соответствие заданной теме говорит о наличии положительного отношения к школе, к классу, при этом следует учитывать сюжет рисунка.</a:t>
            </a:r>
            <a:endParaRPr lang="ru-RU" sz="1800" u="sng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800" b="1" u="sng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Социометрическая  методика</a:t>
            </a:r>
            <a:r>
              <a:rPr lang="ru-RU" sz="2400" b="1" u="sng" dirty="0" smtClean="0">
                <a:solidFill>
                  <a:srgbClr val="003300"/>
                </a:solidFill>
                <a:latin typeface="Monotype Corsiva" pitchFamily="66" charset="0"/>
              </a:rPr>
              <a:t/>
            </a:r>
            <a:br>
              <a:rPr lang="ru-RU" sz="2400" b="1" u="sng" dirty="0" smtClean="0">
                <a:solidFill>
                  <a:srgbClr val="003300"/>
                </a:solidFill>
                <a:latin typeface="Monotype Corsiva" pitchFamily="66" charset="0"/>
              </a:rPr>
            </a:br>
            <a:endParaRPr lang="ru-RU" sz="2400" dirty="0" smtClean="0">
              <a:solidFill>
                <a:srgbClr val="003300"/>
              </a:solidFill>
              <a:latin typeface="Monotype Corsiva" pitchFamily="66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b="1" u="sng" smtClean="0"/>
              <a:t>Цель: </a:t>
            </a:r>
            <a:r>
              <a:rPr lang="ru-RU" sz="1800" smtClean="0"/>
              <a:t>изучение и оценка межличностных отношений младших школьников в классном коллективе.</a:t>
            </a:r>
            <a:br>
              <a:rPr lang="ru-RU" sz="1800" smtClean="0"/>
            </a:br>
            <a:r>
              <a:rPr lang="ru-RU" sz="1800" b="1" u="sng" smtClean="0"/>
              <a:t>Инструкция:</a:t>
            </a:r>
            <a:r>
              <a:rPr lang="ru-RU" sz="1800" smtClean="0"/>
              <a:t> «Ребята! Вы видите дворец, большой дом, маленький домик (хижину) и шалаш. Подумайте кого из ребят вашего класса вы поселите в дворец, в большой дом, хижину и шалаш. Напишите имена возле жилищ».</a:t>
            </a:r>
          </a:p>
          <a:p>
            <a:pPr eaLnBrk="1" hangingPunct="1"/>
            <a:endParaRPr lang="ru-RU" sz="1800" smtClean="0"/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876800"/>
            <a:ext cx="17033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429000"/>
            <a:ext cx="18542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845050"/>
            <a:ext cx="167640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3352800"/>
            <a:ext cx="21717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Конвенциональная </a:t>
            </a:r>
            <a:r>
              <a:rPr lang="ru-RU" b="1" dirty="0" err="1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социограмма</a:t>
            </a:r>
            <a:endParaRPr lang="ru-RU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55300" name="Picture 4" descr="500px-Конвенциональная-социограм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717675"/>
            <a:ext cx="723900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Дифференциальная социограмма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56324" name="Picture 4" descr="социограмма-миш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600200"/>
            <a:ext cx="5029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err="1" smtClean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Социограмма-мишень</a:t>
            </a:r>
            <a:endParaRPr lang="ru-RU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57348" name="Picture 4" descr="400px-Социограмма-миш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00200"/>
            <a:ext cx="525780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72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Успехов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72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работе!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990600" y="1828800"/>
            <a:ext cx="6477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Дворец - </a:t>
            </a:r>
            <a:r>
              <a:rPr lang="en-US">
                <a:hlinkClick r:id="rId2"/>
              </a:rPr>
              <a:t>http://alternativa-best.ru/foto/palaces_files/apr04_03.jpg</a:t>
            </a:r>
            <a:endParaRPr lang="ru-RU"/>
          </a:p>
          <a:p>
            <a:endParaRPr lang="ru-RU"/>
          </a:p>
          <a:p>
            <a:r>
              <a:rPr lang="ru-RU"/>
              <a:t>Большой дом – </a:t>
            </a:r>
            <a:r>
              <a:rPr lang="en-US">
                <a:hlinkClick r:id="rId3"/>
              </a:rPr>
              <a:t>http://www.realtyestate.ru/upload/iblock/648/648fe4972c6c979dc11dc468d41f3e57.jpg</a:t>
            </a:r>
            <a:endParaRPr lang="ru-RU"/>
          </a:p>
          <a:p>
            <a:endParaRPr lang="ru-RU"/>
          </a:p>
          <a:p>
            <a:r>
              <a:rPr lang="ru-RU"/>
              <a:t>Домик - </a:t>
            </a:r>
            <a:r>
              <a:rPr lang="en-US">
                <a:hlinkClick r:id="rId4"/>
              </a:rPr>
              <a:t>http://www.riarealty.ru/upload/iblock/fe5/11.jpg</a:t>
            </a:r>
            <a:endParaRPr lang="ru-RU"/>
          </a:p>
          <a:p>
            <a:endParaRPr lang="ru-RU"/>
          </a:p>
          <a:p>
            <a:r>
              <a:rPr lang="ru-RU"/>
              <a:t>Шалаш -  </a:t>
            </a:r>
            <a:r>
              <a:rPr lang="en-US">
                <a:hlinkClick r:id="rId5"/>
              </a:rPr>
              <a:t>http://www.industrialreviews.ru/reviews/photos/years/2009/2009-06-14/IMG_0020.JPG</a:t>
            </a: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457200"/>
            <a:ext cx="50292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Интернет - ресурсы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1371600"/>
            <a:ext cx="8229600" cy="4343400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5100" b="1" u="sng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Диагностика</a:t>
            </a:r>
            <a:r>
              <a:rPr lang="ru-RU" sz="3800" u="sng" smtClean="0">
                <a:solidFill>
                  <a:srgbClr val="003300"/>
                </a:solidFill>
                <a:latin typeface="Monotype Corsiva" pitchFamily="66" charset="0"/>
              </a:rPr>
              <a:t> </a:t>
            </a:r>
            <a:r>
              <a:rPr lang="ru-RU" sz="3800" smtClean="0">
                <a:solidFill>
                  <a:srgbClr val="336600"/>
                </a:solidFill>
                <a:latin typeface="Monotype Corsiva" pitchFamily="66" charset="0"/>
              </a:rPr>
              <a:t>– </a:t>
            </a:r>
            <a:r>
              <a:rPr lang="ru-RU" sz="4400" b="1" smtClean="0">
                <a:solidFill>
                  <a:srgbClr val="336600"/>
                </a:solidFill>
                <a:latin typeface="Arial" charset="0"/>
              </a:rPr>
              <a:t>это не  панацея, </a:t>
            </a:r>
            <a:br>
              <a:rPr lang="ru-RU" sz="4400" b="1" smtClean="0">
                <a:solidFill>
                  <a:srgbClr val="336600"/>
                </a:solidFill>
                <a:latin typeface="Arial" charset="0"/>
              </a:rPr>
            </a:br>
            <a:r>
              <a:rPr lang="ru-RU" sz="4400" b="1" smtClean="0">
                <a:solidFill>
                  <a:srgbClr val="336600"/>
                </a:solidFill>
                <a:latin typeface="Arial" charset="0"/>
              </a:rPr>
              <a:t>а средство, которое </a:t>
            </a:r>
            <a:br>
              <a:rPr lang="ru-RU" sz="4400" b="1" smtClean="0">
                <a:solidFill>
                  <a:srgbClr val="336600"/>
                </a:solidFill>
                <a:latin typeface="Arial" charset="0"/>
              </a:rPr>
            </a:br>
            <a:r>
              <a:rPr lang="ru-RU" sz="4400" b="1" smtClean="0">
                <a:solidFill>
                  <a:srgbClr val="336600"/>
                </a:solidFill>
                <a:latin typeface="Arial" charset="0"/>
              </a:rPr>
              <a:t>может помочь сделать </a:t>
            </a:r>
            <a:br>
              <a:rPr lang="ru-RU" sz="4400" b="1" smtClean="0">
                <a:solidFill>
                  <a:srgbClr val="336600"/>
                </a:solidFill>
                <a:latin typeface="Arial" charset="0"/>
              </a:rPr>
            </a:br>
            <a:r>
              <a:rPr lang="ru-RU" sz="4400" b="1" smtClean="0">
                <a:solidFill>
                  <a:srgbClr val="336600"/>
                </a:solidFill>
                <a:latin typeface="Arial" charset="0"/>
              </a:rPr>
              <a:t>проблему безпроблемной.</a:t>
            </a:r>
            <a:r>
              <a:rPr lang="ru-RU" sz="4400" b="1" smtClean="0">
                <a:solidFill>
                  <a:srgbClr val="003300"/>
                </a:solidFill>
              </a:rPr>
              <a:t/>
            </a:r>
            <a:br>
              <a:rPr lang="ru-RU" sz="4400" b="1" smtClean="0">
                <a:solidFill>
                  <a:srgbClr val="003300"/>
                </a:solidFill>
              </a:rPr>
            </a:br>
            <a:r>
              <a:rPr lang="ru-RU" sz="3600" b="1" smtClean="0">
                <a:solidFill>
                  <a:srgbClr val="003300"/>
                </a:solidFill>
              </a:rPr>
              <a:t>Д. Добсон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800" b="1" u="sng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Диагностика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 typeface="Wingdings" pitchFamily="2" charset="2"/>
              <a:buNone/>
            </a:pPr>
            <a:r>
              <a:rPr lang="ru-RU" sz="4000" b="1" smtClean="0">
                <a:solidFill>
                  <a:srgbClr val="336600"/>
                </a:solidFill>
              </a:rPr>
              <a:t>общий способ опережающей информации об изучаемом объекте или процессе.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800" b="1" u="sng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Содержание диагностики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Демографические данные об ученике и его семье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Данные о здоровье и физическом развитие ребёнка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Познавательные способности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Эмоционально-волевая и потребностно - мотивационная сфера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Направленность личности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Поведение и поступки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800" b="1" u="sng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Методы диагностики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8229600" cy="45259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Опрос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Наблюдение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Беседа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Анкетирование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Склонение взглядов и позиций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Социометрический выбор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400" b="1" u="sng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Этапы диагностики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Диагностика исследования личности учащихся /1 класс/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Диагностика развития коллектива /2 – 3 классы/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600" b="1" smtClean="0">
                <a:solidFill>
                  <a:srgbClr val="336600"/>
                </a:solidFill>
              </a:rPr>
              <a:t>Диагностика сформированности коллектива /4 класс/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700" b="1" u="sng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1 этап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Диагностическая методика «Если бы ты был волшебником»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Диагностическая методика «Космическое путешествие»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Диагностическая методика «Солнце, дождик, тучка»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Методика незаконченных предложений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Графический тест «Я – позиция»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b="1" smtClean="0">
                <a:solidFill>
                  <a:srgbClr val="336600"/>
                </a:solidFill>
              </a:rPr>
              <a:t>Социометрическое исследование «Пьедестал»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700" b="1" u="sng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2 этап</a:t>
            </a: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Методика «Цветик – семицветик»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Методика «Приглашение в гости»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Методика «Психологическая атмосфера в коллективе»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Анкетирование «Интересы младших школьников»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ru-RU" sz="3200" b="1" smtClean="0">
              <a:solidFill>
                <a:srgbClr val="33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700" b="1" u="sng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3 этап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Методика «Какой у нас коллектив»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Анкетирование «Школьная мотивация»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Диагностика развития классного коллектива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3200" b="1" smtClean="0">
                <a:solidFill>
                  <a:srgbClr val="336600"/>
                </a:solidFill>
              </a:rPr>
              <a:t>Анкетирование «Интересы младших школьников»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 build="p"/>
    </p:bld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256</TotalTime>
  <Words>377</Words>
  <Application>Microsoft Office PowerPoint</Application>
  <PresentationFormat>Экран (4:3)</PresentationFormat>
  <Paragraphs>68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Times New Roman</vt:lpstr>
      <vt:lpstr>Wingdings</vt:lpstr>
      <vt:lpstr>Calibri</vt:lpstr>
      <vt:lpstr>Monotype Corsiva</vt:lpstr>
      <vt:lpstr>Слои</vt:lpstr>
      <vt:lpstr>Диагностика  в воспитательной работе</vt:lpstr>
      <vt:lpstr>Диагностика – это не  панацея,  а средство, которое  может помочь сделать  проблему безпроблемной. Д. Добсон</vt:lpstr>
      <vt:lpstr>Диагностика</vt:lpstr>
      <vt:lpstr>Содержание диагностики</vt:lpstr>
      <vt:lpstr>Методы диагностики</vt:lpstr>
      <vt:lpstr>Этапы диагностики</vt:lpstr>
      <vt:lpstr>1 этап</vt:lpstr>
      <vt:lpstr>2 этап</vt:lpstr>
      <vt:lpstr>3 этап</vt:lpstr>
      <vt:lpstr>Изучение классного коллектива</vt:lpstr>
      <vt:lpstr>Социометрическая  методика </vt:lpstr>
      <vt:lpstr>Конвенциональная социограмма</vt:lpstr>
      <vt:lpstr>Дифференциальная социограмма</vt:lpstr>
      <vt:lpstr>Социограмма-мишень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Виталий</dc:creator>
  <cp:lastModifiedBy>Виталий</cp:lastModifiedBy>
  <cp:revision>11</cp:revision>
  <cp:lastPrinted>1601-01-01T00:00:00Z</cp:lastPrinted>
  <dcterms:created xsi:type="dcterms:W3CDTF">1601-01-01T00:00:00Z</dcterms:created>
  <dcterms:modified xsi:type="dcterms:W3CDTF">2011-08-08T09:52:35Z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