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3F590-DB2A-4427-9627-D7CEFCBE2F9F}" type="datetimeFigureOut">
              <a:rPr lang="ru-RU" smtClean="0"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AA909-0A5F-4A09-8648-E68DE98DA93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Дифференциация учебной работы младших школьников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МОУ «СОШ №16»</a:t>
            </a:r>
          </a:p>
          <a:p>
            <a:r>
              <a:rPr lang="ru-RU" sz="2000" dirty="0">
                <a:solidFill>
                  <a:schemeClr val="tx1"/>
                </a:solidFill>
              </a:rPr>
              <a:t>г</a:t>
            </a:r>
            <a:r>
              <a:rPr lang="ru-RU" sz="2000" dirty="0" smtClean="0">
                <a:solidFill>
                  <a:schemeClr val="tx1"/>
                </a:solidFill>
              </a:rPr>
              <a:t>. Ачинск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Формы предъявления </a:t>
            </a:r>
            <a:br>
              <a:rPr lang="ru-RU" sz="3200" dirty="0" smtClean="0"/>
            </a:br>
            <a:r>
              <a:rPr lang="ru-RU" sz="3200" dirty="0" smtClean="0"/>
              <a:t>дифференцированных заданий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Индивидуальные карточки.</a:t>
            </a:r>
          </a:p>
          <a:p>
            <a:r>
              <a:rPr lang="ru-RU" dirty="0" smtClean="0"/>
              <a:t>Записи заданий на доске в двух-трех и более вариантах.</a:t>
            </a:r>
          </a:p>
          <a:p>
            <a:r>
              <a:rPr lang="ru-RU" dirty="0" smtClean="0"/>
              <a:t>Устные указания.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Способы дифференциации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39552" y="1340768"/>
          <a:ext cx="8229600" cy="325810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14800"/>
                <a:gridCol w="4114800"/>
              </a:tblGrid>
              <a:tr h="9549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Дифференциация содержания учебных заданий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Использование разных способов организации деятельности (содержание единое, а способы разные)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69381">
                <a:tc>
                  <a:txBody>
                    <a:bodyPr/>
                    <a:lstStyle/>
                    <a:p>
                      <a:r>
                        <a:rPr lang="ru-RU" dirty="0" smtClean="0"/>
                        <a:t>По уровню творчества.</a:t>
                      </a:r>
                    </a:p>
                    <a:p>
                      <a:r>
                        <a:rPr lang="ru-RU" dirty="0" smtClean="0"/>
                        <a:t>По уровню трудности.</a:t>
                      </a:r>
                    </a:p>
                    <a:p>
                      <a:r>
                        <a:rPr lang="ru-RU" dirty="0" smtClean="0"/>
                        <a:t>По объему.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степени самостоятельности учащихся.</a:t>
                      </a:r>
                    </a:p>
                    <a:p>
                      <a:r>
                        <a:rPr lang="ru-RU" dirty="0" smtClean="0"/>
                        <a:t>По степени и характеру помощи учащимся.</a:t>
                      </a:r>
                    </a:p>
                    <a:p>
                      <a:r>
                        <a:rPr lang="ru-RU" dirty="0" smtClean="0"/>
                        <a:t>По</a:t>
                      </a:r>
                      <a:r>
                        <a:rPr lang="ru-RU" baseline="0" dirty="0" smtClean="0"/>
                        <a:t> характеру учебных действий.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11560" y="4797152"/>
            <a:ext cx="82089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Способы дифференциации могут сочетаться друг с другом, а задания предлагаться на выбор.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Дифференциация работы по степени самостоятельности учащихся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Дифференциация работы по </a:t>
            </a:r>
            <a:r>
              <a:rPr lang="ru-RU" dirty="0" smtClean="0"/>
              <a:t>степени самостоятельности учащихся не предполагает различий в учебных заданиях для разных групп учащихся.</a:t>
            </a:r>
          </a:p>
          <a:p>
            <a:pPr>
              <a:buNone/>
            </a:pPr>
            <a:r>
              <a:rPr lang="ru-RU" dirty="0" smtClean="0"/>
              <a:t>Все дети выполняют одинаковые упражнения, но одни это делают под руководством учителя, а другие – самостоятельно.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Схема дифференциации </a:t>
            </a:r>
            <a:br>
              <a:rPr lang="ru-RU" sz="3200" dirty="0" smtClean="0"/>
            </a:br>
            <a:r>
              <a:rPr lang="ru-RU" sz="3200" dirty="0" smtClean="0"/>
              <a:t>по степени самостоятельности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62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/>
                <a:gridCol w="668680"/>
                <a:gridCol w="428600"/>
                <a:gridCol w="1543067"/>
                <a:gridCol w="1971666"/>
                <a:gridCol w="1971667"/>
              </a:tblGrid>
              <a:tr h="96470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группа (низкий уровень) – полностью выполняют задания под руководством</a:t>
                      </a:r>
                      <a:r>
                        <a:rPr lang="ru-RU" baseline="0" dirty="0" smtClean="0"/>
                        <a:t> учителя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группа (средний) – полусамостоятельная работа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группа</a:t>
                      </a:r>
                      <a:endParaRPr lang="ru-RU" dirty="0"/>
                    </a:p>
                  </a:txBody>
                  <a:tcPr/>
                </a:tc>
              </a:tr>
              <a:tr h="395027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Ориентировочный этап: знакомство с заданием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1306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Исполнительский этап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II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Работа под руководством учителя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Самостоятельная работа</a:t>
                      </a:r>
                      <a:endParaRPr lang="ru-RU" dirty="0"/>
                    </a:p>
                  </a:txBody>
                  <a:tcPr/>
                </a:tc>
              </a:tr>
              <a:tr h="8013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Работа под руководством учителя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Самостоятельная работа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1306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Проверочный этап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Виды иллюстраций и моделей (математика)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Сюжетная картинка.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Предметная модель.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Краткая запись.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Графическая схема.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Чертеж (для задач на движение).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Таблица.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Дифференциация работы учащихся </a:t>
            </a:r>
            <a:br>
              <a:rPr lang="ru-RU" sz="3200" dirty="0" smtClean="0"/>
            </a:br>
            <a:r>
              <a:rPr lang="ru-RU" sz="3200" dirty="0" smtClean="0"/>
              <a:t>по характеру учебных действий </a:t>
            </a:r>
            <a:br>
              <a:rPr lang="ru-RU" sz="3200" dirty="0" smtClean="0"/>
            </a:br>
            <a:r>
              <a:rPr lang="ru-RU" sz="3200" dirty="0" smtClean="0"/>
              <a:t>(этапы формирования умственных действий)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Материальное или материализованное действие – выполняется руками, а материализованное – с заместителями</a:t>
            </a:r>
            <a:r>
              <a:rPr lang="ru-RU" dirty="0"/>
              <a:t> </a:t>
            </a:r>
            <a:r>
              <a:rPr lang="ru-RU" dirty="0" smtClean="0"/>
              <a:t>( моделями), т.е. знаково-символическими средствами.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Перцептивные действия – действие выполняется глазом (в плане восприятия).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Речевое действие – как в громкой речи, а затем как во внешней речи про себя.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Умственное действие – </a:t>
            </a:r>
            <a:r>
              <a:rPr lang="ru-RU" dirty="0" smtClean="0"/>
              <a:t>действие</a:t>
            </a:r>
            <a:r>
              <a:rPr lang="ru-RU" dirty="0" smtClean="0"/>
              <a:t> во внутреннем плане без опоры на внешние средства (действие в уме)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Виды помощи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Образец выполнения задания (показ способа решения, образец рассуждения и оформления).</a:t>
            </a:r>
          </a:p>
          <a:p>
            <a:r>
              <a:rPr lang="ru-RU" dirty="0" smtClean="0"/>
              <a:t>Справочный материал (правило, формула, таблица мер).</a:t>
            </a:r>
          </a:p>
          <a:p>
            <a:r>
              <a:rPr lang="ru-RU" dirty="0" smtClean="0"/>
              <a:t>Алгоритм, памятка, план, инструкция (в обобщенном виде, в конкретном).</a:t>
            </a:r>
          </a:p>
          <a:p>
            <a:r>
              <a:rPr lang="ru-RU" dirty="0" smtClean="0"/>
              <a:t>Наглядные опоры, иллюстрации, модели.</a:t>
            </a:r>
          </a:p>
          <a:p>
            <a:r>
              <a:rPr lang="ru-RU" dirty="0" smtClean="0"/>
              <a:t>Дополнительная конкретизация задания.</a:t>
            </a:r>
          </a:p>
          <a:p>
            <a:r>
              <a:rPr lang="ru-RU" dirty="0" smtClean="0"/>
              <a:t>Вспомогательные (наводящие) вопросы, косвенные или прямые указания по выполнению задания.</a:t>
            </a:r>
          </a:p>
          <a:p>
            <a:r>
              <a:rPr lang="ru-RU" dirty="0" smtClean="0"/>
              <a:t>Начало решения или частично выполненное решение.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Дифференциация (от лат. </a:t>
            </a:r>
            <a:r>
              <a:rPr lang="en-US" sz="2800" i="1" dirty="0" smtClean="0"/>
              <a:t>differentia</a:t>
            </a:r>
            <a:r>
              <a:rPr lang="ru-RU" sz="2800" dirty="0"/>
              <a:t> </a:t>
            </a:r>
            <a:r>
              <a:rPr lang="ru-RU" sz="2800" dirty="0" smtClean="0"/>
              <a:t>- различение</a:t>
            </a:r>
            <a:r>
              <a:rPr lang="en-US" sz="3200" dirty="0" smtClean="0"/>
              <a:t>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       Дифференцированным считается учебно-воспитательный процесс, для которого характерен учет типичных индивидуальных различий учащихся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дифференциации</a:t>
            </a:r>
            <a:endParaRPr lang="ru-RU" dirty="0"/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467544" y="1556792"/>
            <a:ext cx="3672408" cy="1116704"/>
          </a:xfrm>
          <a:prstGeom prst="wedgeRectCallout">
            <a:avLst>
              <a:gd name="adj1" fmla="val -569"/>
              <a:gd name="adj2" fmla="val 9564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Внешняя дифференциация (дифференцированное обучение)</a:t>
            </a:r>
            <a:endParaRPr lang="ru-RU" dirty="0"/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4572000" y="1556792"/>
            <a:ext cx="4248472" cy="1080120"/>
          </a:xfrm>
          <a:prstGeom prst="wedgeRectCallout">
            <a:avLst>
              <a:gd name="adj1" fmla="val -569"/>
              <a:gd name="adj2" fmla="val 9564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ru-RU" sz="1800" dirty="0" smtClean="0"/>
              <a:t>Внутренняя дифференциация (</a:t>
            </a:r>
            <a:r>
              <a:rPr lang="ru-RU" sz="1800" dirty="0" smtClean="0"/>
              <a:t>дифференциация</a:t>
            </a:r>
            <a:r>
              <a:rPr lang="ru-RU" sz="1800" dirty="0" smtClean="0"/>
              <a:t> учебной работы)</a:t>
            </a:r>
            <a:endParaRPr lang="ru-RU" sz="1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3573016"/>
            <a:ext cx="3816424" cy="25922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Предполагает особые классы, в которых учащиеся с определенными индивидуальными особенностями:</a:t>
            </a:r>
          </a:p>
          <a:p>
            <a:pPr algn="just">
              <a:buFont typeface="Arial" pitchFamily="34" charset="0"/>
              <a:buChar char="•"/>
            </a:pP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проявляющие интерес к какому-либо предмету, с высоким уровнем обучаемости;</a:t>
            </a:r>
          </a:p>
          <a:p>
            <a:pPr>
              <a:buFont typeface="Arial" pitchFamily="34" charset="0"/>
              <a:buChar char="•"/>
            </a:pP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с особенностями (ограниченными возможностями здоровья)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44008" y="3573016"/>
            <a:ext cx="4248472" cy="25922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Организация работы внутри класса соответственно группам учащихся, отличающихся одним и тем же более или менее устойчивыми индивидуальными особенностями.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Этапы организации </a:t>
            </a:r>
            <a:br>
              <a:rPr lang="ru-RU" sz="3200" dirty="0" smtClean="0"/>
            </a:br>
            <a:r>
              <a:rPr lang="ru-RU" sz="3200" dirty="0" smtClean="0"/>
              <a:t>внутриклассной дифференциации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sz="3400" dirty="0" smtClean="0"/>
              <a:t>Определение критериев, в соответствии с которыми создаются группы учащихся для дифференцированное работы.</a:t>
            </a:r>
          </a:p>
          <a:p>
            <a:pPr marL="514350" indent="-514350">
              <a:buAutoNum type="arabicPeriod"/>
            </a:pPr>
            <a:r>
              <a:rPr lang="ru-RU" sz="3400" dirty="0" smtClean="0"/>
              <a:t>Проведение диагностики на основе выбранных критериев.</a:t>
            </a:r>
          </a:p>
          <a:p>
            <a:pPr marL="514350" indent="-514350">
              <a:buAutoNum type="arabicPeriod"/>
            </a:pPr>
            <a:r>
              <a:rPr lang="ru-RU" sz="3400" dirty="0" smtClean="0"/>
              <a:t>Распределение учащихся по группам с учетом результатов диагностики.</a:t>
            </a:r>
          </a:p>
          <a:p>
            <a:pPr marL="514350" indent="-514350">
              <a:buAutoNum type="arabicPeriod"/>
            </a:pPr>
            <a:r>
              <a:rPr lang="ru-RU" sz="3400" dirty="0" smtClean="0"/>
              <a:t>Определение способов дифференциации, разработка дифференцированных заданий для выделенных групп учащихся.</a:t>
            </a:r>
          </a:p>
          <a:p>
            <a:pPr marL="514350" indent="-514350">
              <a:buAutoNum type="arabicPeriod"/>
            </a:pPr>
            <a:r>
              <a:rPr lang="ru-RU" sz="3400" dirty="0" smtClean="0"/>
              <a:t>Диагностический контроль за результатами работы учителя, в соответствии с которым могут меняться состав группы и характер дифференцированных заданий.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Критерии дифференциации </a:t>
            </a:r>
            <a:br>
              <a:rPr lang="ru-RU" sz="3200" dirty="0" smtClean="0"/>
            </a:br>
            <a:r>
              <a:rPr lang="ru-RU" sz="3200" dirty="0" smtClean="0"/>
              <a:t>(в начальных классах)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Готовность к школьному обучению (предметная и психологическая).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Обученность (уровень сформированности компонентов учебной деятельности, ориентированный на уровень усвоения знаний: узнавание (нулевой), репродукция/воспроизведение (первый), применение знаний в знакомой ситуации (второй), применение знаний в измененной и новой  ситуации (третий)).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Обучаемость (восприимчивость школьника к обучению, т.е. «восприимчивость к усвоению новых знаний и новых способов их добывания, а так же готовность к переходу на новые уровни умственного развития)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Показатели обучаемости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Активность в ориентировки в новых условиях.</a:t>
            </a:r>
          </a:p>
          <a:p>
            <a:r>
              <a:rPr lang="ru-RU" dirty="0" smtClean="0"/>
              <a:t>Самостоятельное обращение к более трудным заданиям.</a:t>
            </a:r>
          </a:p>
          <a:p>
            <a:r>
              <a:rPr lang="ru-RU" dirty="0" smtClean="0"/>
              <a:t>Настойчивость в достижении учебной цели.</a:t>
            </a:r>
          </a:p>
          <a:p>
            <a:r>
              <a:rPr lang="ru-RU" dirty="0" smtClean="0"/>
              <a:t>Умение работать в ситуациях помех, препятствий.</a:t>
            </a:r>
          </a:p>
          <a:p>
            <a:r>
              <a:rPr lang="ru-RU" dirty="0" smtClean="0"/>
              <a:t>Восприимчивость к помощи другого человека.</a:t>
            </a:r>
          </a:p>
          <a:p>
            <a:r>
              <a:rPr lang="ru-RU" dirty="0" smtClean="0"/>
              <a:t>Работоспособность, выносливость и т.д.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Уровни обучаемости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Высокий уровень – умение действовать в уме, осуществлять ориентировку и перенос, открытость к помощи, способность к самостоятельной постановки цели обучения.</a:t>
            </a:r>
          </a:p>
          <a:p>
            <a:pPr>
              <a:buNone/>
            </a:pPr>
            <a:r>
              <a:rPr lang="ru-RU" dirty="0" smtClean="0"/>
              <a:t>Низкий уровень – слабая откликаемость на помощь, нов то же время потребность в большом ее количестве, отсутствие инициативности и самостоятельности.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Диагностика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Модифицированная методика Калмыковой З.И.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Психологическая диагностика (проводит психолог).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Результаты проверочных, в т.ч. </a:t>
            </a:r>
            <a:r>
              <a:rPr lang="ru-RU" sz="2800" dirty="0" err="1" smtClean="0"/>
              <a:t>разноуровневые</a:t>
            </a:r>
            <a:r>
              <a:rPr lang="ru-RU" sz="2800" dirty="0" smtClean="0"/>
              <a:t> работ учащихся.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Самостоятельные работы учащихся.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Работы в тетрадях.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/>
              <a:t>У</a:t>
            </a:r>
            <a:r>
              <a:rPr lang="ru-RU" sz="2800" dirty="0" smtClean="0"/>
              <a:t>стные ответы у доски.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Некоторые принципы распределения</a:t>
            </a:r>
            <a:br>
              <a:rPr lang="ru-RU" sz="3200" dirty="0" smtClean="0"/>
            </a:br>
            <a:r>
              <a:rPr lang="ru-RU" sz="3200" dirty="0" smtClean="0"/>
              <a:t> учащихся по группам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При распределение по группам важно соблюдать педагогический такт.</a:t>
            </a:r>
          </a:p>
          <a:p>
            <a:pPr>
              <a:buNone/>
            </a:pPr>
            <a:r>
              <a:rPr lang="ru-RU" dirty="0" smtClean="0"/>
              <a:t>Некоторые способы дифференциации (дифференциация по степени самостоятельности, уровню помощи и др.) не требуют разделения учащихся на группы.</a:t>
            </a:r>
          </a:p>
          <a:p>
            <a:pPr>
              <a:buNone/>
            </a:pPr>
            <a:r>
              <a:rPr lang="ru-RU" dirty="0" smtClean="0"/>
              <a:t>Распределение по группам для дифференцированной работы не является раз и навсегда заданным.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763</Words>
  <Application>Microsoft Office PowerPoint</Application>
  <PresentationFormat>Экран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Дифференциация учебной работы младших школьников</vt:lpstr>
      <vt:lpstr>Дифференциация (от лат. differentia - различение)</vt:lpstr>
      <vt:lpstr>Виды дифференциации</vt:lpstr>
      <vt:lpstr>Этапы организации  внутриклассной дифференциации</vt:lpstr>
      <vt:lpstr>Критерии дифференциации  (в начальных классах)</vt:lpstr>
      <vt:lpstr>Показатели обучаемости</vt:lpstr>
      <vt:lpstr>Уровни обучаемости</vt:lpstr>
      <vt:lpstr>Диагностика </vt:lpstr>
      <vt:lpstr>Некоторые принципы распределения  учащихся по группам</vt:lpstr>
      <vt:lpstr>Формы предъявления  дифференцированных заданий</vt:lpstr>
      <vt:lpstr>Способы дифференциации</vt:lpstr>
      <vt:lpstr>Дифференциация работы по степени самостоятельности учащихся</vt:lpstr>
      <vt:lpstr>Схема дифференциации  по степени самостоятельности</vt:lpstr>
      <vt:lpstr>Виды иллюстраций и моделей (математика)</vt:lpstr>
      <vt:lpstr>Дифференциация работы учащихся  по характеру учебных действий  (этапы формирования умственных действий)</vt:lpstr>
      <vt:lpstr>Виды помощи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Дифференциация учебной работы младших школьников</dc:title>
  <dc:creator>Admin</dc:creator>
  <cp:lastModifiedBy>Admin</cp:lastModifiedBy>
  <cp:revision>11</cp:revision>
  <dcterms:created xsi:type="dcterms:W3CDTF">2010-10-22T12:24:17Z</dcterms:created>
  <dcterms:modified xsi:type="dcterms:W3CDTF">2010-10-22T14:08:51Z</dcterms:modified>
</cp:coreProperties>
</file>